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Montserrat"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ijqqBN+Qgb4hNAgYhGUfkKtuz83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983075502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g9830755028_0_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d0713f43c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gd0713f43ce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98307550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9830755028_0_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Shape 83"/>
        <p:cNvGrpSpPr/>
        <p:nvPr/>
      </p:nvGrpSpPr>
      <p:grpSpPr>
        <a:xfrm>
          <a:off x="0" y="0"/>
          <a:ext cx="0" cy="0"/>
          <a:chOff x="0" y="0"/>
          <a:chExt cx="0" cy="0"/>
        </a:xfrm>
      </p:grpSpPr>
      <p:sp>
        <p:nvSpPr>
          <p:cNvPr id="84" name="Google Shape;84;p1"/>
          <p:cNvSpPr/>
          <p:nvPr/>
        </p:nvSpPr>
        <p:spPr>
          <a:xfrm>
            <a:off x="827825" y="3486246"/>
            <a:ext cx="7831375"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4800" b="0" i="0" u="none" strike="noStrike" cap="none">
                <a:solidFill>
                  <a:schemeClr val="dk1"/>
                </a:solidFill>
                <a:latin typeface="Calibri"/>
                <a:ea typeface="Calibri"/>
                <a:cs typeface="Calibri"/>
                <a:sym typeface="Calibri"/>
              </a:rPr>
              <a:t>Placement Projects</a:t>
            </a:r>
            <a:endParaRPr sz="4800" b="0" i="0" u="none" strike="noStrike" cap="none">
              <a:solidFill>
                <a:schemeClr val="dk1"/>
              </a:solidFill>
              <a:latin typeface="Calibri"/>
              <a:ea typeface="Calibri"/>
              <a:cs typeface="Calibri"/>
              <a:sym typeface="Calibri"/>
            </a:endParaRPr>
          </a:p>
        </p:txBody>
      </p:sp>
      <p:sp>
        <p:nvSpPr>
          <p:cNvPr id="85" name="Google Shape;85;p1"/>
          <p:cNvSpPr/>
          <p:nvPr/>
        </p:nvSpPr>
        <p:spPr>
          <a:xfrm>
            <a:off x="827824" y="4229075"/>
            <a:ext cx="6724767"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7F7F7F"/>
                </a:solidFill>
                <a:latin typeface="Calibri"/>
                <a:ea typeface="Calibri"/>
                <a:cs typeface="Calibri"/>
                <a:sym typeface="Calibri"/>
              </a:rPr>
              <a:t>A Digital Transformation &amp; Integration Opportunity</a:t>
            </a:r>
            <a:endParaRPr sz="1800" b="0" i="0" u="none" strike="noStrike" cap="none">
              <a:solidFill>
                <a:srgbClr val="7F7F7F"/>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a:stretch/>
        </p:blipFill>
        <p:spPr>
          <a:xfrm>
            <a:off x="0" y="378398"/>
            <a:ext cx="12192000" cy="2840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Shape 90"/>
        <p:cNvGrpSpPr/>
        <p:nvPr/>
      </p:nvGrpSpPr>
      <p:grpSpPr>
        <a:xfrm>
          <a:off x="0" y="0"/>
          <a:ext cx="0" cy="0"/>
          <a:chOff x="0" y="0"/>
          <a:chExt cx="0" cy="0"/>
        </a:xfrm>
      </p:grpSpPr>
      <p:pic>
        <p:nvPicPr>
          <p:cNvPr id="91" name="Google Shape;91;p4"/>
          <p:cNvPicPr preferRelativeResize="0"/>
          <p:nvPr/>
        </p:nvPicPr>
        <p:blipFill rotWithShape="1">
          <a:blip r:embed="rId3">
            <a:alphaModFix/>
          </a:blip>
          <a:srcRect/>
          <a:stretch/>
        </p:blipFill>
        <p:spPr>
          <a:xfrm>
            <a:off x="0" y="0"/>
            <a:ext cx="12192000" cy="1152000"/>
          </a:xfrm>
          <a:prstGeom prst="rect">
            <a:avLst/>
          </a:prstGeom>
          <a:noFill/>
          <a:ln>
            <a:noFill/>
          </a:ln>
        </p:spPr>
      </p:pic>
      <p:sp>
        <p:nvSpPr>
          <p:cNvPr id="92" name="Google Shape;92;p4"/>
          <p:cNvSpPr/>
          <p:nvPr/>
        </p:nvSpPr>
        <p:spPr>
          <a:xfrm>
            <a:off x="1067970" y="64652"/>
            <a:ext cx="6546168"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595959"/>
                </a:solidFill>
                <a:latin typeface="Calibri"/>
                <a:ea typeface="Calibri"/>
                <a:cs typeface="Calibri"/>
                <a:sym typeface="Calibri"/>
              </a:rPr>
              <a:t>1. ABOUT US </a:t>
            </a:r>
            <a:r>
              <a:rPr lang="en-GB" sz="3600" b="1">
                <a:solidFill>
                  <a:srgbClr val="595959"/>
                </a:solidFill>
                <a:latin typeface="Calibri"/>
                <a:ea typeface="Calibri"/>
                <a:cs typeface="Calibri"/>
                <a:sym typeface="Calibri"/>
              </a:rPr>
              <a:t>|</a:t>
            </a:r>
            <a:r>
              <a:rPr lang="en-GB" sz="3600" b="1" i="0" u="none" strike="noStrike" cap="none">
                <a:solidFill>
                  <a:srgbClr val="595959"/>
                </a:solidFill>
                <a:latin typeface="Calibri"/>
                <a:ea typeface="Calibri"/>
                <a:cs typeface="Calibri"/>
                <a:sym typeface="Calibri"/>
              </a:rPr>
              <a:t> DTI </a:t>
            </a:r>
            <a:endParaRPr sz="3600" b="1" i="0" u="none" strike="noStrike" cap="none">
              <a:solidFill>
                <a:srgbClr val="595959"/>
              </a:solidFill>
              <a:latin typeface="Calibri"/>
              <a:ea typeface="Calibri"/>
              <a:cs typeface="Calibri"/>
              <a:sym typeface="Calibri"/>
            </a:endParaRPr>
          </a:p>
        </p:txBody>
      </p:sp>
      <p:sp>
        <p:nvSpPr>
          <p:cNvPr id="93" name="Google Shape;93;p4"/>
          <p:cNvSpPr/>
          <p:nvPr/>
        </p:nvSpPr>
        <p:spPr>
          <a:xfrm>
            <a:off x="254866" y="1996138"/>
            <a:ext cx="6022500" cy="2893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a:solidFill>
                  <a:srgbClr val="595959"/>
                </a:solidFill>
                <a:latin typeface="Calibri"/>
                <a:ea typeface="Calibri"/>
                <a:cs typeface="Calibri"/>
                <a:sym typeface="Calibri"/>
              </a:rPr>
              <a:t>At DTI, we perform world-class custom software development services that empowers our</a:t>
            </a:r>
            <a:r>
              <a:rPr lang="en-GB" b="1">
                <a:solidFill>
                  <a:srgbClr val="595959"/>
                </a:solidFill>
                <a:latin typeface="Calibri"/>
                <a:ea typeface="Calibri"/>
                <a:cs typeface="Calibri"/>
                <a:sym typeface="Calibri"/>
              </a:rPr>
              <a:t> clients to make the most of their raw data,</a:t>
            </a:r>
            <a:r>
              <a:rPr lang="en-GB">
                <a:solidFill>
                  <a:srgbClr val="595959"/>
                </a:solidFill>
                <a:latin typeface="Calibri"/>
                <a:ea typeface="Calibri"/>
                <a:cs typeface="Calibri"/>
                <a:sym typeface="Calibri"/>
              </a:rPr>
              <a:t> driving innovation throughout their business by delivering </a:t>
            </a:r>
            <a:r>
              <a:rPr lang="en-GB" b="1">
                <a:solidFill>
                  <a:srgbClr val="595959"/>
                </a:solidFill>
                <a:latin typeface="Calibri"/>
                <a:ea typeface="Calibri"/>
                <a:cs typeface="Calibri"/>
                <a:sym typeface="Calibri"/>
              </a:rPr>
              <a:t>secure cloud-based solutions</a:t>
            </a:r>
            <a:r>
              <a:rPr lang="en-GB">
                <a:solidFill>
                  <a:srgbClr val="595959"/>
                </a:solidFill>
                <a:latin typeface="Calibri"/>
                <a:ea typeface="Calibri"/>
                <a:cs typeface="Calibri"/>
                <a:sym typeface="Calibri"/>
              </a:rPr>
              <a:t> and </a:t>
            </a:r>
            <a:r>
              <a:rPr lang="en-GB" b="1">
                <a:solidFill>
                  <a:srgbClr val="595959"/>
                </a:solidFill>
                <a:latin typeface="Calibri"/>
                <a:ea typeface="Calibri"/>
                <a:cs typeface="Calibri"/>
                <a:sym typeface="Calibri"/>
              </a:rPr>
              <a:t>knowledge-based systems</a:t>
            </a:r>
            <a:r>
              <a:rPr lang="en-GB">
                <a:solidFill>
                  <a:srgbClr val="595959"/>
                </a:solidFill>
                <a:latin typeface="Calibri"/>
                <a:ea typeface="Calibri"/>
                <a:cs typeface="Calibri"/>
                <a:sym typeface="Calibri"/>
              </a:rPr>
              <a:t> that can digitally transform processes, generate cost savings and support strategic decision making.</a:t>
            </a:r>
            <a:endParaRPr>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endParaRPr sz="1200">
              <a:solidFill>
                <a:schemeClr val="dk1"/>
              </a:solidFill>
            </a:endParaRPr>
          </a:p>
          <a:p>
            <a:pPr marL="0" marR="0" lvl="0" indent="0" algn="just" rtl="0">
              <a:lnSpc>
                <a:spcPct val="100000"/>
              </a:lnSpc>
              <a:spcBef>
                <a:spcPts val="0"/>
              </a:spcBef>
              <a:spcAft>
                <a:spcPts val="0"/>
              </a:spcAft>
              <a:buNone/>
            </a:pPr>
            <a:r>
              <a:rPr lang="en-GB">
                <a:solidFill>
                  <a:srgbClr val="595959"/>
                </a:solidFill>
                <a:latin typeface="Calibri"/>
                <a:ea typeface="Calibri"/>
                <a:cs typeface="Calibri"/>
                <a:sym typeface="Calibri"/>
              </a:rPr>
              <a:t>W</a:t>
            </a:r>
            <a:r>
              <a:rPr lang="en-GB" sz="1400" b="0" i="0" u="none" strike="noStrike" cap="none">
                <a:solidFill>
                  <a:srgbClr val="595959"/>
                </a:solidFill>
                <a:latin typeface="Calibri"/>
                <a:ea typeface="Calibri"/>
                <a:cs typeface="Calibri"/>
                <a:sym typeface="Calibri"/>
              </a:rPr>
              <a:t>ith over </a:t>
            </a:r>
            <a:r>
              <a:rPr lang="en-GB" b="1">
                <a:solidFill>
                  <a:srgbClr val="595959"/>
                </a:solidFill>
                <a:latin typeface="Calibri"/>
                <a:ea typeface="Calibri"/>
                <a:cs typeface="Calibri"/>
                <a:sym typeface="Calibri"/>
              </a:rPr>
              <a:t>25 years of combined experience</a:t>
            </a:r>
            <a:r>
              <a:rPr lang="en-GB" sz="1400" b="1" i="0" u="none" strike="noStrike" cap="none">
                <a:solidFill>
                  <a:schemeClr val="dk1"/>
                </a:solidFill>
                <a:latin typeface="Calibri"/>
                <a:ea typeface="Calibri"/>
                <a:cs typeface="Calibri"/>
                <a:sym typeface="Calibri"/>
              </a:rPr>
              <a:t> </a:t>
            </a:r>
            <a:r>
              <a:rPr lang="en-GB" sz="1400" b="0" i="0" u="none" strike="noStrike" cap="none">
                <a:solidFill>
                  <a:srgbClr val="595959"/>
                </a:solidFill>
                <a:latin typeface="Calibri"/>
                <a:ea typeface="Calibri"/>
                <a:cs typeface="Calibri"/>
                <a:sym typeface="Calibri"/>
              </a:rPr>
              <a:t>in bespoke </a:t>
            </a:r>
            <a:r>
              <a:rPr lang="en-GB" b="1">
                <a:solidFill>
                  <a:srgbClr val="595959"/>
                </a:solidFill>
                <a:latin typeface="Calibri"/>
                <a:ea typeface="Calibri"/>
                <a:cs typeface="Calibri"/>
                <a:sym typeface="Calibri"/>
              </a:rPr>
              <a:t>software consultancy</a:t>
            </a:r>
            <a:r>
              <a:rPr lang="en-GB">
                <a:solidFill>
                  <a:srgbClr val="595959"/>
                </a:solidFill>
                <a:latin typeface="Calibri"/>
                <a:ea typeface="Calibri"/>
                <a:cs typeface="Calibri"/>
                <a:sym typeface="Calibri"/>
              </a:rPr>
              <a:t>, t</a:t>
            </a:r>
            <a:r>
              <a:rPr lang="en-GB" sz="1400" b="0" i="0" u="none" strike="noStrike" cap="none">
                <a:solidFill>
                  <a:srgbClr val="595959"/>
                </a:solidFill>
                <a:latin typeface="Calibri"/>
                <a:ea typeface="Calibri"/>
                <a:cs typeface="Calibri"/>
                <a:sym typeface="Calibri"/>
              </a:rPr>
              <a:t>he team has a wide variety of expertise in cyber</a:t>
            </a:r>
            <a:r>
              <a:rPr lang="en-GB" b="1">
                <a:solidFill>
                  <a:srgbClr val="595959"/>
                </a:solidFill>
                <a:latin typeface="Calibri"/>
                <a:ea typeface="Calibri"/>
                <a:cs typeface="Calibri"/>
                <a:sym typeface="Calibri"/>
              </a:rPr>
              <a:t> </a:t>
            </a:r>
            <a:r>
              <a:rPr lang="en-GB" sz="1400" b="0" i="0" u="none" strike="noStrike" cap="none">
                <a:solidFill>
                  <a:srgbClr val="595959"/>
                </a:solidFill>
                <a:latin typeface="Calibri"/>
                <a:ea typeface="Calibri"/>
                <a:cs typeface="Calibri"/>
                <a:sym typeface="Calibri"/>
              </a:rPr>
              <a:t>security, data science, image processing, computer vision and cutting edge AI techniques. </a:t>
            </a:r>
            <a:endParaRPr/>
          </a:p>
          <a:p>
            <a:pPr marL="0" marR="0" lvl="0" indent="0" algn="just" rtl="0">
              <a:lnSpc>
                <a:spcPct val="100000"/>
              </a:lnSpc>
              <a:spcBef>
                <a:spcPts val="0"/>
              </a:spcBef>
              <a:spcAft>
                <a:spcPts val="0"/>
              </a:spcAft>
              <a:buNone/>
            </a:pPr>
            <a:endParaRPr sz="1400" b="0" i="0" u="none" strike="noStrike" cap="none">
              <a:solidFill>
                <a:srgbClr val="595959"/>
              </a:solidFill>
              <a:latin typeface="Calibri"/>
              <a:ea typeface="Calibri"/>
              <a:cs typeface="Calibri"/>
              <a:sym typeface="Calibri"/>
            </a:endParaRPr>
          </a:p>
          <a:p>
            <a:pPr marL="0" marR="0" lvl="0" indent="0" algn="just" rtl="0">
              <a:lnSpc>
                <a:spcPct val="100000"/>
              </a:lnSpc>
              <a:spcBef>
                <a:spcPts val="0"/>
              </a:spcBef>
              <a:spcAft>
                <a:spcPts val="0"/>
              </a:spcAft>
              <a:buNone/>
            </a:pPr>
            <a:r>
              <a:rPr lang="en-GB" sz="1400" b="0" i="0" u="none" strike="noStrike" cap="none">
                <a:solidFill>
                  <a:srgbClr val="595959"/>
                </a:solidFill>
                <a:latin typeface="Calibri"/>
                <a:ea typeface="Calibri"/>
                <a:cs typeface="Calibri"/>
                <a:sym typeface="Calibri"/>
              </a:rPr>
              <a:t>Our vision is to </a:t>
            </a:r>
            <a:r>
              <a:rPr lang="en-GB">
                <a:solidFill>
                  <a:srgbClr val="595959"/>
                </a:solidFill>
                <a:latin typeface="Calibri"/>
                <a:ea typeface="Calibri"/>
                <a:cs typeface="Calibri"/>
                <a:sym typeface="Calibri"/>
              </a:rPr>
              <a:t>plug the gaps between processes and technology application by accelerating business workflows, implementing systems integrations and optimising business operations from concept to code and from development to deployment.   </a:t>
            </a:r>
            <a:endParaRPr>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endParaRPr>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endParaRPr>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endParaRPr>
              <a:solidFill>
                <a:srgbClr val="595959"/>
              </a:solidFill>
              <a:latin typeface="Calibri"/>
              <a:ea typeface="Calibri"/>
              <a:cs typeface="Calibri"/>
              <a:sym typeface="Calibri"/>
            </a:endParaRPr>
          </a:p>
          <a:p>
            <a:pPr marL="457200" lvl="0" indent="0" algn="l" rtl="0">
              <a:lnSpc>
                <a:spcPct val="115000"/>
              </a:lnSpc>
              <a:spcBef>
                <a:spcPts val="0"/>
              </a:spcBef>
              <a:spcAft>
                <a:spcPts val="1200"/>
              </a:spcAft>
              <a:buNone/>
            </a:pPr>
            <a:endParaRPr sz="1100">
              <a:solidFill>
                <a:schemeClr val="dk1"/>
              </a:solidFill>
            </a:endParaRPr>
          </a:p>
        </p:txBody>
      </p:sp>
      <p:sp>
        <p:nvSpPr>
          <p:cNvPr id="94" name="Google Shape;94;p4"/>
          <p:cNvSpPr/>
          <p:nvPr/>
        </p:nvSpPr>
        <p:spPr>
          <a:xfrm>
            <a:off x="290416" y="1235796"/>
            <a:ext cx="41574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3600" b="1" i="0" u="none" strike="noStrike" cap="none">
                <a:solidFill>
                  <a:srgbClr val="8296B0"/>
                </a:solidFill>
                <a:latin typeface="Calibri"/>
                <a:ea typeface="Calibri"/>
                <a:cs typeface="Calibri"/>
                <a:sym typeface="Calibri"/>
              </a:rPr>
              <a:t>WHO</a:t>
            </a:r>
            <a:endParaRPr sz="3600" b="1" i="0" u="none" strike="noStrike" cap="none">
              <a:solidFill>
                <a:srgbClr val="8296B0"/>
              </a:solidFill>
              <a:latin typeface="Calibri"/>
              <a:ea typeface="Calibri"/>
              <a:cs typeface="Calibri"/>
              <a:sym typeface="Calibri"/>
            </a:endParaRPr>
          </a:p>
        </p:txBody>
      </p:sp>
      <p:sp>
        <p:nvSpPr>
          <p:cNvPr id="95" name="Google Shape;95;p4"/>
          <p:cNvSpPr/>
          <p:nvPr/>
        </p:nvSpPr>
        <p:spPr>
          <a:xfrm>
            <a:off x="6643701" y="1252350"/>
            <a:ext cx="37236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3600" b="1" i="0" u="none" strike="noStrike" cap="none">
                <a:solidFill>
                  <a:srgbClr val="8296B0"/>
                </a:solidFill>
                <a:latin typeface="Calibri"/>
                <a:ea typeface="Calibri"/>
                <a:cs typeface="Calibri"/>
                <a:sym typeface="Calibri"/>
              </a:rPr>
              <a:t>WHAT </a:t>
            </a:r>
            <a:r>
              <a:rPr lang="en-GB" sz="3600" b="1">
                <a:solidFill>
                  <a:srgbClr val="8296B0"/>
                </a:solidFill>
                <a:latin typeface="Calibri"/>
                <a:ea typeface="Calibri"/>
                <a:cs typeface="Calibri"/>
                <a:sym typeface="Calibri"/>
              </a:rPr>
              <a:t>WE WANT</a:t>
            </a:r>
            <a:endParaRPr sz="3600" b="1" i="0" u="none" strike="noStrike" cap="none">
              <a:solidFill>
                <a:srgbClr val="8296B0"/>
              </a:solidFill>
              <a:latin typeface="Calibri"/>
              <a:ea typeface="Calibri"/>
              <a:cs typeface="Calibri"/>
              <a:sym typeface="Calibri"/>
            </a:endParaRPr>
          </a:p>
        </p:txBody>
      </p:sp>
      <p:sp>
        <p:nvSpPr>
          <p:cNvPr id="96" name="Google Shape;96;p4"/>
          <p:cNvSpPr/>
          <p:nvPr/>
        </p:nvSpPr>
        <p:spPr>
          <a:xfrm>
            <a:off x="6643700" y="1999000"/>
            <a:ext cx="5250600" cy="2702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a:solidFill>
                  <a:srgbClr val="595959"/>
                </a:solidFill>
                <a:latin typeface="Calibri"/>
                <a:ea typeface="Calibri"/>
                <a:cs typeface="Calibri"/>
                <a:sym typeface="Calibri"/>
              </a:rPr>
              <a:t>At DTI, we are always looking out for </a:t>
            </a:r>
            <a:r>
              <a:rPr lang="en-GB" b="1">
                <a:solidFill>
                  <a:srgbClr val="595959"/>
                </a:solidFill>
                <a:latin typeface="Calibri"/>
                <a:ea typeface="Calibri"/>
                <a:cs typeface="Calibri"/>
                <a:sym typeface="Calibri"/>
              </a:rPr>
              <a:t>talented individuals</a:t>
            </a:r>
            <a:r>
              <a:rPr lang="en-GB">
                <a:solidFill>
                  <a:srgbClr val="595959"/>
                </a:solidFill>
                <a:latin typeface="Calibri"/>
                <a:ea typeface="Calibri"/>
                <a:cs typeface="Calibri"/>
                <a:sym typeface="Calibri"/>
              </a:rPr>
              <a:t> who are </a:t>
            </a:r>
            <a:r>
              <a:rPr lang="en-GB" b="1">
                <a:solidFill>
                  <a:srgbClr val="595959"/>
                </a:solidFill>
                <a:latin typeface="Calibri"/>
                <a:ea typeface="Calibri"/>
                <a:cs typeface="Calibri"/>
                <a:sym typeface="Calibri"/>
              </a:rPr>
              <a:t>ambitious</a:t>
            </a:r>
            <a:r>
              <a:rPr lang="en-GB">
                <a:solidFill>
                  <a:srgbClr val="595959"/>
                </a:solidFill>
                <a:latin typeface="Calibri"/>
                <a:ea typeface="Calibri"/>
                <a:cs typeface="Calibri"/>
                <a:sym typeface="Calibri"/>
              </a:rPr>
              <a:t>, who love challenges, who are keen to gain </a:t>
            </a:r>
            <a:r>
              <a:rPr lang="en-GB" b="1">
                <a:solidFill>
                  <a:srgbClr val="595959"/>
                </a:solidFill>
                <a:latin typeface="Calibri"/>
                <a:ea typeface="Calibri"/>
                <a:cs typeface="Calibri"/>
                <a:sym typeface="Calibri"/>
              </a:rPr>
              <a:t>industrial experience</a:t>
            </a:r>
            <a:r>
              <a:rPr lang="en-GB">
                <a:solidFill>
                  <a:srgbClr val="595959"/>
                </a:solidFill>
                <a:latin typeface="Calibri"/>
                <a:ea typeface="Calibri"/>
                <a:cs typeface="Calibri"/>
                <a:sym typeface="Calibri"/>
              </a:rPr>
              <a:t> and have a passion to excel. Our talented team brings together a wide range of skills, interests and cultural backgrounds, so that we can tackle the day-to-day challenges of building incredible digital solutions. </a:t>
            </a:r>
            <a:endParaRPr>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endParaRPr>
              <a:solidFill>
                <a:srgbClr val="595959"/>
              </a:solidFill>
              <a:latin typeface="Calibri"/>
              <a:ea typeface="Calibri"/>
              <a:cs typeface="Calibri"/>
              <a:sym typeface="Calibri"/>
            </a:endParaRPr>
          </a:p>
          <a:p>
            <a:pPr marL="0" marR="0" lvl="0" indent="0" algn="just" rtl="0">
              <a:lnSpc>
                <a:spcPct val="100000"/>
              </a:lnSpc>
              <a:spcBef>
                <a:spcPts val="0"/>
              </a:spcBef>
              <a:spcAft>
                <a:spcPts val="0"/>
              </a:spcAft>
              <a:buNone/>
            </a:pPr>
            <a:r>
              <a:rPr lang="en-GB">
                <a:solidFill>
                  <a:srgbClr val="595959"/>
                </a:solidFill>
                <a:latin typeface="Calibri"/>
                <a:ea typeface="Calibri"/>
                <a:cs typeface="Calibri"/>
                <a:sym typeface="Calibri"/>
              </a:rPr>
              <a:t>We don’t just look for people who want a job, we look for </a:t>
            </a:r>
            <a:r>
              <a:rPr lang="en-GB" b="1">
                <a:solidFill>
                  <a:srgbClr val="595959"/>
                </a:solidFill>
                <a:latin typeface="Calibri"/>
                <a:ea typeface="Calibri"/>
                <a:cs typeface="Calibri"/>
                <a:sym typeface="Calibri"/>
              </a:rPr>
              <a:t>down to earth</a:t>
            </a:r>
            <a:r>
              <a:rPr lang="en-GB">
                <a:solidFill>
                  <a:srgbClr val="595959"/>
                </a:solidFill>
                <a:latin typeface="Calibri"/>
                <a:ea typeface="Calibri"/>
                <a:cs typeface="Calibri"/>
                <a:sym typeface="Calibri"/>
              </a:rPr>
              <a:t>, hard-working individuals who want to do great work as part of a team and grow their careers in a work environment that encourages them to shine and connect with others of similar mindset.</a:t>
            </a:r>
            <a:endParaRPr>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endParaRPr>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endParaRPr b="1">
              <a:solidFill>
                <a:srgbClr val="595959"/>
              </a:solidFill>
              <a:latin typeface="Calibri"/>
              <a:ea typeface="Calibri"/>
              <a:cs typeface="Calibri"/>
              <a:sym typeface="Calibri"/>
            </a:endParaRPr>
          </a:p>
          <a:p>
            <a:pPr marL="0" lvl="0" indent="0" algn="just" rtl="0">
              <a:spcBef>
                <a:spcPts val="0"/>
              </a:spcBef>
              <a:spcAft>
                <a:spcPts val="0"/>
              </a:spcAft>
              <a:buClr>
                <a:schemeClr val="dk1"/>
              </a:buClr>
              <a:buFont typeface="Arial"/>
              <a:buNone/>
            </a:pPr>
            <a:endParaRPr>
              <a:solidFill>
                <a:srgbClr val="595959"/>
              </a:solidFill>
              <a:latin typeface="Calibri"/>
              <a:ea typeface="Calibri"/>
              <a:cs typeface="Calibri"/>
              <a:sym typeface="Calibri"/>
            </a:endParaRPr>
          </a:p>
        </p:txBody>
      </p:sp>
      <p:sp>
        <p:nvSpPr>
          <p:cNvPr id="97" name="Google Shape;97;p4"/>
          <p:cNvSpPr/>
          <p:nvPr/>
        </p:nvSpPr>
        <p:spPr>
          <a:xfrm>
            <a:off x="6643694" y="5149225"/>
            <a:ext cx="31632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3600" b="1" i="0" u="none" strike="noStrike" cap="none">
                <a:solidFill>
                  <a:srgbClr val="8296B0"/>
                </a:solidFill>
                <a:latin typeface="Calibri"/>
                <a:ea typeface="Calibri"/>
                <a:cs typeface="Calibri"/>
                <a:sym typeface="Calibri"/>
              </a:rPr>
              <a:t>WHERE</a:t>
            </a:r>
            <a:endParaRPr sz="3600" b="1" i="0" u="none" strike="noStrike" cap="none">
              <a:solidFill>
                <a:srgbClr val="8296B0"/>
              </a:solidFill>
              <a:latin typeface="Calibri"/>
              <a:ea typeface="Calibri"/>
              <a:cs typeface="Calibri"/>
              <a:sym typeface="Calibri"/>
            </a:endParaRPr>
          </a:p>
        </p:txBody>
      </p:sp>
      <p:sp>
        <p:nvSpPr>
          <p:cNvPr id="98" name="Google Shape;98;p4"/>
          <p:cNvSpPr/>
          <p:nvPr/>
        </p:nvSpPr>
        <p:spPr>
          <a:xfrm>
            <a:off x="6683900" y="5795425"/>
            <a:ext cx="5210400" cy="909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a:solidFill>
                  <a:srgbClr val="595959"/>
                </a:solidFill>
                <a:latin typeface="Calibri"/>
                <a:ea typeface="Calibri"/>
                <a:cs typeface="Calibri"/>
                <a:sym typeface="Calibri"/>
              </a:rPr>
              <a:t>At DTI, we believe in a healthy work-life balance so we put you in the driver seat for your projects and your work hours. </a:t>
            </a:r>
            <a:r>
              <a:rPr lang="en-GB" sz="1400" b="0" i="0" u="none" strike="noStrike" cap="none">
                <a:solidFill>
                  <a:srgbClr val="595959"/>
                </a:solidFill>
                <a:latin typeface="Calibri"/>
                <a:ea typeface="Calibri"/>
                <a:cs typeface="Calibri"/>
                <a:sym typeface="Calibri"/>
              </a:rPr>
              <a:t>Your work will be done </a:t>
            </a:r>
            <a:r>
              <a:rPr lang="en-GB" b="1">
                <a:solidFill>
                  <a:srgbClr val="595959"/>
                </a:solidFill>
                <a:latin typeface="Calibri"/>
                <a:ea typeface="Calibri"/>
                <a:cs typeface="Calibri"/>
                <a:sym typeface="Calibri"/>
              </a:rPr>
              <a:t>remotely </a:t>
            </a:r>
            <a:r>
              <a:rPr lang="en-GB">
                <a:solidFill>
                  <a:srgbClr val="595959"/>
                </a:solidFill>
                <a:latin typeface="Calibri"/>
                <a:ea typeface="Calibri"/>
                <a:cs typeface="Calibri"/>
                <a:sym typeface="Calibri"/>
              </a:rPr>
              <a:t>with</a:t>
            </a:r>
            <a:r>
              <a:rPr lang="en-GB" b="1">
                <a:solidFill>
                  <a:srgbClr val="595959"/>
                </a:solidFill>
                <a:latin typeface="Calibri"/>
                <a:ea typeface="Calibri"/>
                <a:cs typeface="Calibri"/>
                <a:sym typeface="Calibri"/>
              </a:rPr>
              <a:t> flexible hours</a:t>
            </a:r>
            <a:r>
              <a:rPr lang="en-GB" sz="1400" b="0" i="0" u="none" strike="noStrike" cap="none">
                <a:solidFill>
                  <a:srgbClr val="595959"/>
                </a:solidFill>
                <a:latin typeface="Calibri"/>
                <a:ea typeface="Calibri"/>
                <a:cs typeface="Calibri"/>
                <a:sym typeface="Calibri"/>
              </a:rPr>
              <a:t>, </a:t>
            </a:r>
            <a:r>
              <a:rPr lang="en-GB">
                <a:solidFill>
                  <a:srgbClr val="595959"/>
                </a:solidFill>
                <a:latin typeface="Calibri"/>
                <a:ea typeface="Calibri"/>
                <a:cs typeface="Calibri"/>
                <a:sym typeface="Calibri"/>
              </a:rPr>
              <a:t>and</a:t>
            </a:r>
            <a:r>
              <a:rPr lang="en-GB" sz="1400" b="0" i="0" u="none" strike="noStrike" cap="none">
                <a:solidFill>
                  <a:srgbClr val="595959"/>
                </a:solidFill>
                <a:latin typeface="Calibri"/>
                <a:ea typeface="Calibri"/>
                <a:cs typeface="Calibri"/>
                <a:sym typeface="Calibri"/>
              </a:rPr>
              <a:t> weekly or bi-weekly t</a:t>
            </a:r>
            <a:r>
              <a:rPr lang="en-GB">
                <a:solidFill>
                  <a:srgbClr val="595959"/>
                </a:solidFill>
                <a:latin typeface="Calibri"/>
                <a:ea typeface="Calibri"/>
                <a:cs typeface="Calibri"/>
                <a:sym typeface="Calibri"/>
              </a:rPr>
              <a:t>ouch points with your </a:t>
            </a:r>
            <a:r>
              <a:rPr lang="en-GB" sz="1400" b="0" i="0" u="none" strike="noStrike" cap="none">
                <a:solidFill>
                  <a:srgbClr val="595959"/>
                </a:solidFill>
                <a:latin typeface="Calibri"/>
                <a:ea typeface="Calibri"/>
                <a:cs typeface="Calibri"/>
                <a:sym typeface="Calibri"/>
              </a:rPr>
              <a:t>team.</a:t>
            </a:r>
            <a:endParaRPr/>
          </a:p>
          <a:p>
            <a:pPr marL="0" marR="0" lvl="0" indent="0" algn="l" rtl="0">
              <a:lnSpc>
                <a:spcPct val="100000"/>
              </a:lnSpc>
              <a:spcBef>
                <a:spcPts val="0"/>
              </a:spcBef>
              <a:spcAft>
                <a:spcPts val="0"/>
              </a:spcAft>
              <a:buNone/>
            </a:pPr>
            <a:endParaRPr sz="1400" b="0" i="0"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 name="Google Shape;99;p4"/>
          <p:cNvSpPr/>
          <p:nvPr/>
        </p:nvSpPr>
        <p:spPr>
          <a:xfrm>
            <a:off x="290425" y="5149325"/>
            <a:ext cx="44514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GB" sz="3600" b="1" i="0" u="none" strike="noStrike" cap="none">
                <a:solidFill>
                  <a:srgbClr val="8296B0"/>
                </a:solidFill>
                <a:latin typeface="Calibri"/>
                <a:ea typeface="Calibri"/>
                <a:cs typeface="Calibri"/>
                <a:sym typeface="Calibri"/>
              </a:rPr>
              <a:t>WHAT </a:t>
            </a:r>
            <a:r>
              <a:rPr lang="en-GB" sz="3600" b="1">
                <a:solidFill>
                  <a:srgbClr val="8296B0"/>
                </a:solidFill>
                <a:latin typeface="Calibri"/>
                <a:ea typeface="Calibri"/>
                <a:cs typeface="Calibri"/>
                <a:sym typeface="Calibri"/>
              </a:rPr>
              <a:t>WE WILL OFFER</a:t>
            </a:r>
            <a:endParaRPr sz="3600" b="1" i="0" u="none" strike="noStrike" cap="none">
              <a:solidFill>
                <a:srgbClr val="8296B0"/>
              </a:solidFill>
              <a:latin typeface="Calibri"/>
              <a:ea typeface="Calibri"/>
              <a:cs typeface="Calibri"/>
              <a:sym typeface="Calibri"/>
            </a:endParaRPr>
          </a:p>
        </p:txBody>
      </p:sp>
      <p:sp>
        <p:nvSpPr>
          <p:cNvPr id="100" name="Google Shape;100;p4"/>
          <p:cNvSpPr/>
          <p:nvPr/>
        </p:nvSpPr>
        <p:spPr>
          <a:xfrm>
            <a:off x="290425" y="5733500"/>
            <a:ext cx="5951400" cy="909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Font typeface="Arial"/>
              <a:buNone/>
            </a:pPr>
            <a:r>
              <a:rPr lang="en-GB">
                <a:solidFill>
                  <a:srgbClr val="595959"/>
                </a:solidFill>
                <a:latin typeface="Calibri"/>
                <a:ea typeface="Calibri"/>
                <a:cs typeface="Calibri"/>
                <a:sym typeface="Calibri"/>
              </a:rPr>
              <a:t>Through opportunities for </a:t>
            </a:r>
            <a:r>
              <a:rPr lang="en-GB" b="1">
                <a:solidFill>
                  <a:srgbClr val="595959"/>
                </a:solidFill>
                <a:latin typeface="Calibri"/>
                <a:ea typeface="Calibri"/>
                <a:cs typeface="Calibri"/>
                <a:sym typeface="Calibri"/>
              </a:rPr>
              <a:t>rapid career progression</a:t>
            </a:r>
            <a:r>
              <a:rPr lang="en-GB">
                <a:solidFill>
                  <a:srgbClr val="595959"/>
                </a:solidFill>
                <a:latin typeface="Calibri"/>
                <a:ea typeface="Calibri"/>
                <a:cs typeface="Calibri"/>
                <a:sym typeface="Calibri"/>
              </a:rPr>
              <a:t> and </a:t>
            </a:r>
            <a:r>
              <a:rPr lang="en-GB" b="1">
                <a:solidFill>
                  <a:srgbClr val="595959"/>
                </a:solidFill>
                <a:latin typeface="Calibri"/>
                <a:ea typeface="Calibri"/>
                <a:cs typeface="Calibri"/>
                <a:sym typeface="Calibri"/>
              </a:rPr>
              <a:t>career coaching</a:t>
            </a:r>
            <a:r>
              <a:rPr lang="en-GB">
                <a:solidFill>
                  <a:srgbClr val="595959"/>
                </a:solidFill>
                <a:latin typeface="Calibri"/>
                <a:ea typeface="Calibri"/>
                <a:cs typeface="Calibri"/>
                <a:sym typeface="Calibri"/>
              </a:rPr>
              <a:t>, we create an </a:t>
            </a:r>
            <a:r>
              <a:rPr lang="en-GB" b="1">
                <a:solidFill>
                  <a:srgbClr val="595959"/>
                </a:solidFill>
                <a:latin typeface="Calibri"/>
                <a:ea typeface="Calibri"/>
                <a:cs typeface="Calibri"/>
                <a:sym typeface="Calibri"/>
              </a:rPr>
              <a:t>exciting and dynamic culture</a:t>
            </a:r>
            <a:r>
              <a:rPr lang="en-GB">
                <a:solidFill>
                  <a:srgbClr val="595959"/>
                </a:solidFill>
                <a:latin typeface="Calibri"/>
                <a:ea typeface="Calibri"/>
                <a:cs typeface="Calibri"/>
                <a:sym typeface="Calibri"/>
              </a:rPr>
              <a:t> that enables you to learn new skills and grow as a professional. Post placement, there will be potential job opportunities or work references to support career development. </a:t>
            </a:r>
            <a:endParaRPr/>
          </a:p>
          <a:p>
            <a:pPr marL="0" marR="0" lvl="0" indent="0" algn="l" rtl="0">
              <a:lnSpc>
                <a:spcPct val="100000"/>
              </a:lnSpc>
              <a:spcBef>
                <a:spcPts val="0"/>
              </a:spcBef>
              <a:spcAft>
                <a:spcPts val="0"/>
              </a:spcAft>
              <a:buNone/>
            </a:pPr>
            <a:endParaRPr sz="1400" b="0" i="0"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3"/>
          <p:cNvPicPr preferRelativeResize="0"/>
          <p:nvPr/>
        </p:nvPicPr>
        <p:blipFill rotWithShape="1">
          <a:blip r:embed="rId3">
            <a:alphaModFix/>
          </a:blip>
          <a:srcRect/>
          <a:stretch/>
        </p:blipFill>
        <p:spPr>
          <a:xfrm>
            <a:off x="0" y="1154159"/>
            <a:ext cx="12192000" cy="2408000"/>
          </a:xfrm>
          <a:prstGeom prst="rect">
            <a:avLst/>
          </a:prstGeom>
          <a:noFill/>
          <a:ln>
            <a:noFill/>
          </a:ln>
        </p:spPr>
      </p:pic>
      <p:pic>
        <p:nvPicPr>
          <p:cNvPr id="106" name="Google Shape;106;p3"/>
          <p:cNvPicPr preferRelativeResize="0"/>
          <p:nvPr/>
        </p:nvPicPr>
        <p:blipFill rotWithShape="1">
          <a:blip r:embed="rId4">
            <a:alphaModFix/>
          </a:blip>
          <a:srcRect/>
          <a:stretch/>
        </p:blipFill>
        <p:spPr>
          <a:xfrm>
            <a:off x="0" y="0"/>
            <a:ext cx="12192000" cy="1152000"/>
          </a:xfrm>
          <a:prstGeom prst="rect">
            <a:avLst/>
          </a:prstGeom>
          <a:noFill/>
          <a:ln>
            <a:noFill/>
          </a:ln>
        </p:spPr>
      </p:pic>
      <p:sp>
        <p:nvSpPr>
          <p:cNvPr id="107" name="Google Shape;107;p3"/>
          <p:cNvSpPr/>
          <p:nvPr/>
        </p:nvSpPr>
        <p:spPr>
          <a:xfrm>
            <a:off x="1067970" y="64652"/>
            <a:ext cx="6510999"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595959"/>
                </a:solidFill>
                <a:latin typeface="Calibri"/>
                <a:ea typeface="Calibri"/>
                <a:cs typeface="Calibri"/>
                <a:sym typeface="Calibri"/>
              </a:rPr>
              <a:t>2. ABOUT US </a:t>
            </a:r>
            <a:r>
              <a:rPr lang="en-GB" sz="3600" b="1">
                <a:solidFill>
                  <a:srgbClr val="595959"/>
                </a:solidFill>
                <a:latin typeface="Calibri"/>
                <a:ea typeface="Calibri"/>
                <a:cs typeface="Calibri"/>
                <a:sym typeface="Calibri"/>
              </a:rPr>
              <a:t>|</a:t>
            </a:r>
            <a:r>
              <a:rPr lang="en-GB" sz="3600" b="1" i="0" u="none" strike="noStrike" cap="none">
                <a:solidFill>
                  <a:srgbClr val="595959"/>
                </a:solidFill>
                <a:latin typeface="Calibri"/>
                <a:ea typeface="Calibri"/>
                <a:cs typeface="Calibri"/>
                <a:sym typeface="Calibri"/>
              </a:rPr>
              <a:t> THE TEAM</a:t>
            </a:r>
            <a:endParaRPr sz="3600" b="1" i="0" u="none" strike="noStrike" cap="none">
              <a:solidFill>
                <a:srgbClr val="595959"/>
              </a:solidFill>
              <a:latin typeface="Calibri"/>
              <a:ea typeface="Calibri"/>
              <a:cs typeface="Calibri"/>
              <a:sym typeface="Calibri"/>
            </a:endParaRPr>
          </a:p>
        </p:txBody>
      </p:sp>
      <p:sp>
        <p:nvSpPr>
          <p:cNvPr id="108" name="Google Shape;108;p3"/>
          <p:cNvSpPr/>
          <p:nvPr/>
        </p:nvSpPr>
        <p:spPr>
          <a:xfrm>
            <a:off x="629699" y="3619741"/>
            <a:ext cx="297876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Matthew Freeman (BSc Hons)</a:t>
            </a:r>
            <a:endParaRPr sz="1800" b="0" i="0" u="none" strike="noStrike" cap="none">
              <a:solidFill>
                <a:schemeClr val="dk1"/>
              </a:solidFill>
              <a:latin typeface="Calibri"/>
              <a:ea typeface="Calibri"/>
              <a:cs typeface="Calibri"/>
              <a:sym typeface="Calibri"/>
            </a:endParaRPr>
          </a:p>
        </p:txBody>
      </p:sp>
      <p:sp>
        <p:nvSpPr>
          <p:cNvPr id="109" name="Google Shape;109;p3"/>
          <p:cNvSpPr/>
          <p:nvPr/>
        </p:nvSpPr>
        <p:spPr>
          <a:xfrm>
            <a:off x="5119450" y="3619741"/>
            <a:ext cx="211661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Dr. Olatunde Banjo</a:t>
            </a:r>
            <a:endParaRPr sz="1800" b="0" i="0" u="none" strike="noStrike" cap="none">
              <a:solidFill>
                <a:schemeClr val="dk1"/>
              </a:solidFill>
              <a:latin typeface="Calibri"/>
              <a:ea typeface="Calibri"/>
              <a:cs typeface="Calibri"/>
              <a:sym typeface="Calibri"/>
            </a:endParaRPr>
          </a:p>
        </p:txBody>
      </p:sp>
      <p:sp>
        <p:nvSpPr>
          <p:cNvPr id="110" name="Google Shape;110;p3"/>
          <p:cNvSpPr/>
          <p:nvPr/>
        </p:nvSpPr>
        <p:spPr>
          <a:xfrm>
            <a:off x="9448008" y="3619741"/>
            <a:ext cx="17445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Dr. Orange Gao</a:t>
            </a:r>
            <a:endParaRPr sz="1800" b="0" i="0" u="none" strike="noStrike" cap="none">
              <a:solidFill>
                <a:schemeClr val="dk1"/>
              </a:solidFill>
              <a:latin typeface="Calibri"/>
              <a:ea typeface="Calibri"/>
              <a:cs typeface="Calibri"/>
              <a:sym typeface="Calibri"/>
            </a:endParaRPr>
          </a:p>
        </p:txBody>
      </p:sp>
      <p:sp>
        <p:nvSpPr>
          <p:cNvPr id="111" name="Google Shape;111;p3"/>
          <p:cNvSpPr/>
          <p:nvPr/>
        </p:nvSpPr>
        <p:spPr>
          <a:xfrm>
            <a:off x="290416" y="4054710"/>
            <a:ext cx="3657330" cy="246221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GB">
                <a:solidFill>
                  <a:srgbClr val="595959"/>
                </a:solidFill>
                <a:latin typeface="Calibri"/>
                <a:ea typeface="Calibri"/>
                <a:cs typeface="Calibri"/>
                <a:sym typeface="Calibri"/>
              </a:rPr>
              <a:t>Matt’s passion is all things computing. Studying</a:t>
            </a:r>
            <a:r>
              <a:rPr lang="en-GB" sz="1400" b="0" i="0" u="none" strike="noStrike" cap="none">
                <a:solidFill>
                  <a:srgbClr val="595959"/>
                </a:solidFill>
                <a:latin typeface="Calibri"/>
                <a:ea typeface="Calibri"/>
                <a:cs typeface="Calibri"/>
                <a:sym typeface="Calibri"/>
              </a:rPr>
              <a:t> </a:t>
            </a:r>
            <a:r>
              <a:rPr lang="en-GB" sz="1400" b="1" i="0" u="none" strike="noStrike" cap="none">
                <a:solidFill>
                  <a:srgbClr val="595959"/>
                </a:solidFill>
                <a:latin typeface="Calibri"/>
                <a:ea typeface="Calibri"/>
                <a:cs typeface="Calibri"/>
                <a:sym typeface="Calibri"/>
              </a:rPr>
              <a:t>software engineering </a:t>
            </a:r>
            <a:r>
              <a:rPr lang="en-GB">
                <a:solidFill>
                  <a:srgbClr val="595959"/>
                </a:solidFill>
                <a:latin typeface="Calibri"/>
                <a:ea typeface="Calibri"/>
                <a:cs typeface="Calibri"/>
                <a:sym typeface="Calibri"/>
              </a:rPr>
              <a:t>from the age of 12</a:t>
            </a:r>
            <a:r>
              <a:rPr lang="en-GB" sz="1400" b="0" i="0" u="none" strike="noStrike" cap="none">
                <a:solidFill>
                  <a:srgbClr val="595959"/>
                </a:solidFill>
                <a:latin typeface="Calibri"/>
                <a:ea typeface="Calibri"/>
                <a:cs typeface="Calibri"/>
                <a:sym typeface="Calibri"/>
              </a:rPr>
              <a:t>, </a:t>
            </a:r>
            <a:r>
              <a:rPr lang="en-GB">
                <a:solidFill>
                  <a:srgbClr val="595959"/>
                </a:solidFill>
                <a:latin typeface="Calibri"/>
                <a:ea typeface="Calibri"/>
                <a:cs typeface="Calibri"/>
                <a:sym typeface="Calibri"/>
              </a:rPr>
              <a:t>swiftly moving into</a:t>
            </a:r>
            <a:r>
              <a:rPr lang="en-GB" sz="1400" b="0" i="0" u="none" strike="noStrike" cap="none">
                <a:solidFill>
                  <a:srgbClr val="595959"/>
                </a:solidFill>
                <a:latin typeface="Calibri"/>
                <a:ea typeface="Calibri"/>
                <a:cs typeface="Calibri"/>
                <a:sym typeface="Calibri"/>
              </a:rPr>
              <a:t> </a:t>
            </a:r>
            <a:r>
              <a:rPr lang="en-GB" sz="1400" b="1" i="0" u="none" strike="noStrike" cap="none">
                <a:solidFill>
                  <a:srgbClr val="595959"/>
                </a:solidFill>
                <a:latin typeface="Calibri"/>
                <a:ea typeface="Calibri"/>
                <a:cs typeface="Calibri"/>
                <a:sym typeface="Calibri"/>
              </a:rPr>
              <a:t>bare-metal server deployment </a:t>
            </a:r>
            <a:r>
              <a:rPr lang="en-GB" sz="1400" b="0" i="0" u="none" strike="noStrike" cap="none">
                <a:solidFill>
                  <a:srgbClr val="595959"/>
                </a:solidFill>
                <a:latin typeface="Calibri"/>
                <a:ea typeface="Calibri"/>
                <a:cs typeface="Calibri"/>
                <a:sym typeface="Calibri"/>
              </a:rPr>
              <a:t>and network facilitation with a concentration on </a:t>
            </a:r>
            <a:r>
              <a:rPr lang="en-GB" sz="1400" b="1" i="0" u="none" strike="noStrike" cap="none">
                <a:solidFill>
                  <a:srgbClr val="595959"/>
                </a:solidFill>
                <a:latin typeface="Calibri"/>
                <a:ea typeface="Calibri"/>
                <a:cs typeface="Calibri"/>
                <a:sym typeface="Calibri"/>
              </a:rPr>
              <a:t>cyber security.</a:t>
            </a:r>
            <a:br>
              <a:rPr lang="en-GB" sz="1400" b="1" i="0" u="none" strike="noStrike" cap="none">
                <a:solidFill>
                  <a:srgbClr val="595959"/>
                </a:solidFill>
                <a:latin typeface="Calibri"/>
                <a:ea typeface="Calibri"/>
                <a:cs typeface="Calibri"/>
                <a:sym typeface="Calibri"/>
              </a:rPr>
            </a:br>
            <a:br>
              <a:rPr lang="en-GB" sz="1400" b="0" i="0" u="none" strike="noStrike" cap="none">
                <a:solidFill>
                  <a:srgbClr val="595959"/>
                </a:solidFill>
                <a:latin typeface="Calibri"/>
                <a:ea typeface="Calibri"/>
                <a:cs typeface="Calibri"/>
                <a:sym typeface="Calibri"/>
              </a:rPr>
            </a:br>
            <a:r>
              <a:rPr lang="en-GB" sz="1400" b="0" i="0" u="none" strike="noStrike" cap="none">
                <a:solidFill>
                  <a:srgbClr val="595959"/>
                </a:solidFill>
                <a:latin typeface="Calibri"/>
                <a:ea typeface="Calibri"/>
                <a:cs typeface="Calibri"/>
                <a:sym typeface="Calibri"/>
              </a:rPr>
              <a:t>Matt’s 14 years of experience facilitates full-stack software engineering; deployment of secure infrastructure at a </a:t>
            </a:r>
            <a:r>
              <a:rPr lang="en-GB">
                <a:solidFill>
                  <a:srgbClr val="595959"/>
                </a:solidFill>
                <a:latin typeface="Calibri"/>
                <a:ea typeface="Calibri"/>
                <a:cs typeface="Calibri"/>
                <a:sym typeface="Calibri"/>
              </a:rPr>
              <a:t>datacenter</a:t>
            </a:r>
            <a:r>
              <a:rPr lang="en-GB" sz="1400" b="0" i="0" u="none" strike="noStrike" cap="none">
                <a:solidFill>
                  <a:srgbClr val="595959"/>
                </a:solidFill>
                <a:latin typeface="Calibri"/>
                <a:ea typeface="Calibri"/>
                <a:cs typeface="Calibri"/>
                <a:sym typeface="Calibri"/>
              </a:rPr>
              <a:t> level and </a:t>
            </a:r>
            <a:r>
              <a:rPr lang="en-GB" sz="1400" b="1" i="0" u="none" strike="noStrike" cap="none">
                <a:solidFill>
                  <a:srgbClr val="595959"/>
                </a:solidFill>
                <a:latin typeface="Calibri"/>
                <a:ea typeface="Calibri"/>
                <a:cs typeface="Calibri"/>
                <a:sym typeface="Calibri"/>
              </a:rPr>
              <a:t>comprehensive systems design </a:t>
            </a:r>
            <a:r>
              <a:rPr lang="en-GB" sz="1400" b="0" i="0" u="none" strike="noStrike" cap="none">
                <a:solidFill>
                  <a:srgbClr val="595959"/>
                </a:solidFill>
                <a:latin typeface="Calibri"/>
                <a:ea typeface="Calibri"/>
                <a:cs typeface="Calibri"/>
                <a:sym typeface="Calibri"/>
              </a:rPr>
              <a:t>techniques to efficiently tackle challenging processes.</a:t>
            </a:r>
            <a:endParaRPr sz="1400" b="0" i="0" u="none" strike="noStrike" cap="none">
              <a:solidFill>
                <a:srgbClr val="595959"/>
              </a:solidFill>
              <a:latin typeface="Arial"/>
              <a:ea typeface="Arial"/>
              <a:cs typeface="Arial"/>
              <a:sym typeface="Arial"/>
            </a:endParaRPr>
          </a:p>
        </p:txBody>
      </p:sp>
      <p:sp>
        <p:nvSpPr>
          <p:cNvPr id="112" name="Google Shape;112;p3"/>
          <p:cNvSpPr/>
          <p:nvPr/>
        </p:nvSpPr>
        <p:spPr>
          <a:xfrm>
            <a:off x="8518925" y="4054700"/>
            <a:ext cx="3330300" cy="2462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GB" sz="1400" b="0" i="0" u="none" strike="noStrike" cap="none">
                <a:solidFill>
                  <a:srgbClr val="595959"/>
                </a:solidFill>
                <a:latin typeface="Calibri"/>
                <a:ea typeface="Calibri"/>
                <a:cs typeface="Calibri"/>
                <a:sym typeface="Calibri"/>
              </a:rPr>
              <a:t>Orange is a computer science </a:t>
            </a:r>
            <a:r>
              <a:rPr lang="en-GB" sz="1400" b="1" i="0" u="none" strike="noStrike" cap="none">
                <a:solidFill>
                  <a:srgbClr val="595959"/>
                </a:solidFill>
                <a:latin typeface="Calibri"/>
                <a:ea typeface="Calibri"/>
                <a:cs typeface="Calibri"/>
                <a:sym typeface="Calibri"/>
              </a:rPr>
              <a:t>researcher</a:t>
            </a:r>
            <a:r>
              <a:rPr lang="en-GB" sz="1400" b="0" i="0" u="none" strike="noStrike" cap="none">
                <a:solidFill>
                  <a:srgbClr val="595959"/>
                </a:solidFill>
                <a:latin typeface="Calibri"/>
                <a:ea typeface="Calibri"/>
                <a:cs typeface="Calibri"/>
                <a:sym typeface="Calibri"/>
              </a:rPr>
              <a:t> by education, </a:t>
            </a:r>
            <a:r>
              <a:rPr lang="en-GB" sz="1400" b="1" i="0" u="none" strike="noStrike" cap="none">
                <a:solidFill>
                  <a:srgbClr val="595959"/>
                </a:solidFill>
                <a:latin typeface="Calibri"/>
                <a:ea typeface="Calibri"/>
                <a:cs typeface="Calibri"/>
                <a:sym typeface="Calibri"/>
              </a:rPr>
              <a:t>data scientist </a:t>
            </a:r>
            <a:r>
              <a:rPr lang="en-GB" sz="1400" b="0" i="0" u="none" strike="noStrike" cap="none">
                <a:solidFill>
                  <a:srgbClr val="595959"/>
                </a:solidFill>
                <a:latin typeface="Calibri"/>
                <a:ea typeface="Calibri"/>
                <a:cs typeface="Calibri"/>
                <a:sym typeface="Calibri"/>
              </a:rPr>
              <a:t>by heart; and </a:t>
            </a:r>
            <a:r>
              <a:rPr lang="en-GB" sz="1400" b="1" i="0" u="none" strike="noStrike" cap="none">
                <a:solidFill>
                  <a:srgbClr val="595959"/>
                </a:solidFill>
                <a:latin typeface="Calibri"/>
                <a:ea typeface="Calibri"/>
                <a:cs typeface="Calibri"/>
                <a:sym typeface="Calibri"/>
              </a:rPr>
              <a:t>analytics</a:t>
            </a:r>
            <a:r>
              <a:rPr lang="en-GB" sz="1400" b="0" i="0" u="none" strike="noStrike" cap="none">
                <a:solidFill>
                  <a:srgbClr val="595959"/>
                </a:solidFill>
                <a:latin typeface="Calibri"/>
                <a:ea typeface="Calibri"/>
                <a:cs typeface="Calibri"/>
                <a:sym typeface="Calibri"/>
              </a:rPr>
              <a:t> evangelist by profession.</a:t>
            </a:r>
            <a:br>
              <a:rPr lang="en-GB" sz="1400" b="0" i="0" u="none" strike="noStrike" cap="none">
                <a:solidFill>
                  <a:srgbClr val="595959"/>
                </a:solidFill>
                <a:latin typeface="Calibri"/>
                <a:ea typeface="Calibri"/>
                <a:cs typeface="Calibri"/>
                <a:sym typeface="Calibri"/>
              </a:rPr>
            </a:br>
            <a:br>
              <a:rPr lang="en-GB" sz="1400" b="0" i="0" u="none" strike="noStrike" cap="none">
                <a:solidFill>
                  <a:srgbClr val="595959"/>
                </a:solidFill>
                <a:latin typeface="Calibri"/>
                <a:ea typeface="Calibri"/>
                <a:cs typeface="Calibri"/>
                <a:sym typeface="Calibri"/>
              </a:rPr>
            </a:br>
            <a:r>
              <a:rPr lang="en-GB" sz="1400" b="0" i="0" u="none" strike="noStrike" cap="none">
                <a:solidFill>
                  <a:srgbClr val="595959"/>
                </a:solidFill>
                <a:latin typeface="Calibri"/>
                <a:ea typeface="Calibri"/>
                <a:cs typeface="Calibri"/>
                <a:sym typeface="Calibri"/>
              </a:rPr>
              <a:t>With over 8 years working within the data ecosystem, Orange commands and develops cutting-edge </a:t>
            </a:r>
            <a:r>
              <a:rPr lang="en-GB" sz="1400" b="1" i="0" u="none" strike="noStrike" cap="none">
                <a:solidFill>
                  <a:srgbClr val="595959"/>
                </a:solidFill>
                <a:latin typeface="Calibri"/>
                <a:ea typeface="Calibri"/>
                <a:cs typeface="Calibri"/>
                <a:sym typeface="Calibri"/>
              </a:rPr>
              <a:t>machine learning </a:t>
            </a:r>
            <a:r>
              <a:rPr lang="en-GB" sz="1400" b="0" i="0" u="none" strike="noStrike" cap="none">
                <a:solidFill>
                  <a:srgbClr val="595959"/>
                </a:solidFill>
                <a:latin typeface="Calibri"/>
                <a:ea typeface="Calibri"/>
                <a:cs typeface="Calibri"/>
                <a:sym typeface="Calibri"/>
              </a:rPr>
              <a:t>techniques to derive deeper meaning from data that others will overlook- from demographic analysis, to innovation and </a:t>
            </a:r>
            <a:r>
              <a:rPr lang="en-GB" sz="1400" b="1" i="0" u="none" strike="noStrike" cap="none">
                <a:solidFill>
                  <a:srgbClr val="595959"/>
                </a:solidFill>
                <a:latin typeface="Calibri"/>
                <a:ea typeface="Calibri"/>
                <a:cs typeface="Calibri"/>
                <a:sym typeface="Calibri"/>
              </a:rPr>
              <a:t>essential KPIs</a:t>
            </a:r>
            <a:r>
              <a:rPr lang="en-GB" sz="1400" b="0" i="0" u="none" strike="noStrike" cap="none">
                <a:solidFill>
                  <a:srgbClr val="595959"/>
                </a:solidFill>
                <a:latin typeface="Calibri"/>
                <a:ea typeface="Calibri"/>
                <a:cs typeface="Calibri"/>
                <a:sym typeface="Calibri"/>
              </a:rPr>
              <a:t>.</a:t>
            </a:r>
            <a:endParaRPr sz="1400" b="0" i="0" u="none" strike="noStrike" cap="none">
              <a:solidFill>
                <a:srgbClr val="595959"/>
              </a:solidFill>
              <a:latin typeface="Calibri"/>
              <a:ea typeface="Calibri"/>
              <a:cs typeface="Calibri"/>
              <a:sym typeface="Calibri"/>
            </a:endParaRPr>
          </a:p>
        </p:txBody>
      </p:sp>
      <p:sp>
        <p:nvSpPr>
          <p:cNvPr id="113" name="Google Shape;113;p3"/>
          <p:cNvSpPr/>
          <p:nvPr/>
        </p:nvSpPr>
        <p:spPr>
          <a:xfrm>
            <a:off x="4394489" y="4054710"/>
            <a:ext cx="3752850" cy="29007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595959"/>
                </a:solidFill>
                <a:latin typeface="Calibri"/>
                <a:ea typeface="Calibri"/>
                <a:cs typeface="Calibri"/>
                <a:sym typeface="Calibri"/>
              </a:rPr>
              <a:t>Olatunde is a computer science researcher with a background in </a:t>
            </a:r>
            <a:r>
              <a:rPr lang="en-GB" sz="1400" b="1" i="0" u="none" strike="noStrike" cap="none">
                <a:solidFill>
                  <a:srgbClr val="595959"/>
                </a:solidFill>
                <a:latin typeface="Calibri"/>
                <a:ea typeface="Calibri"/>
                <a:cs typeface="Calibri"/>
                <a:sym typeface="Calibri"/>
              </a:rPr>
              <a:t>mechatronics</a:t>
            </a:r>
            <a:r>
              <a:rPr lang="en-GB" sz="1400" b="0" i="0" u="none" strike="noStrike" cap="none">
                <a:solidFill>
                  <a:srgbClr val="595959"/>
                </a:solidFill>
                <a:latin typeface="Calibri"/>
                <a:ea typeface="Calibri"/>
                <a:cs typeface="Calibri"/>
                <a:sym typeface="Calibri"/>
              </a:rPr>
              <a:t> </a:t>
            </a:r>
            <a:r>
              <a:rPr lang="en-GB" sz="1400" b="1" i="0" u="none" strike="noStrike" cap="none">
                <a:solidFill>
                  <a:srgbClr val="595959"/>
                </a:solidFill>
                <a:latin typeface="Calibri"/>
                <a:ea typeface="Calibri"/>
                <a:cs typeface="Calibri"/>
                <a:sym typeface="Calibri"/>
              </a:rPr>
              <a:t>engineering.</a:t>
            </a:r>
            <a:endParaRPr sz="1400" b="1" i="0"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GB" sz="1400" b="0" i="0" u="none" strike="noStrike" cap="none">
                <a:solidFill>
                  <a:srgbClr val="595959"/>
                </a:solidFill>
                <a:latin typeface="Calibri"/>
                <a:ea typeface="Calibri"/>
                <a:cs typeface="Calibri"/>
                <a:sym typeface="Calibri"/>
              </a:rPr>
              <a:t>With over 8 years of industrial experience in the automotive industry including </a:t>
            </a:r>
            <a:r>
              <a:rPr lang="en-GB" sz="1400" b="1" i="0" u="none" strike="noStrike" cap="none">
                <a:solidFill>
                  <a:srgbClr val="595959"/>
                </a:solidFill>
                <a:latin typeface="Calibri"/>
                <a:ea typeface="Calibri"/>
                <a:cs typeface="Calibri"/>
                <a:sym typeface="Calibri"/>
              </a:rPr>
              <a:t>manufacturing</a:t>
            </a:r>
            <a:r>
              <a:rPr lang="en-GB" sz="1400" b="0" i="0" u="none" strike="noStrike" cap="none">
                <a:solidFill>
                  <a:srgbClr val="595959"/>
                </a:solidFill>
                <a:latin typeface="Calibri"/>
                <a:ea typeface="Calibri"/>
                <a:cs typeface="Calibri"/>
                <a:sym typeface="Calibri"/>
              </a:rPr>
              <a:t>, </a:t>
            </a:r>
            <a:r>
              <a:rPr lang="en-GB" sz="1400" b="1" i="0" u="none" strike="noStrike" cap="none">
                <a:solidFill>
                  <a:srgbClr val="595959"/>
                </a:solidFill>
                <a:latin typeface="Calibri"/>
                <a:ea typeface="Calibri"/>
                <a:cs typeface="Calibri"/>
                <a:sym typeface="Calibri"/>
              </a:rPr>
              <a:t>supply chain</a:t>
            </a:r>
            <a:r>
              <a:rPr lang="en-GB" sz="1400" b="0" i="0" u="none" strike="noStrike" cap="none">
                <a:solidFill>
                  <a:srgbClr val="595959"/>
                </a:solidFill>
                <a:latin typeface="Calibri"/>
                <a:ea typeface="Calibri"/>
                <a:cs typeface="Calibri"/>
                <a:sym typeface="Calibri"/>
              </a:rPr>
              <a:t> consulting positions at LEVC, JLR and FORD. Over the years, Olatunde has built a wealth of experience in </a:t>
            </a:r>
            <a:r>
              <a:rPr lang="en-GB" sz="1400" b="1" i="0" u="none" strike="noStrike" cap="none">
                <a:solidFill>
                  <a:srgbClr val="595959"/>
                </a:solidFill>
                <a:latin typeface="Calibri"/>
                <a:ea typeface="Calibri"/>
                <a:cs typeface="Calibri"/>
                <a:sym typeface="Calibri"/>
              </a:rPr>
              <a:t>vehicle launch</a:t>
            </a:r>
            <a:r>
              <a:rPr lang="en-GB" sz="1400" b="0" i="0" u="none" strike="noStrike" cap="none">
                <a:solidFill>
                  <a:srgbClr val="595959"/>
                </a:solidFill>
                <a:latin typeface="Calibri"/>
                <a:ea typeface="Calibri"/>
                <a:cs typeface="Calibri"/>
                <a:sym typeface="Calibri"/>
              </a:rPr>
              <a:t>, </a:t>
            </a:r>
            <a:r>
              <a:rPr lang="en-GB" sz="1400" b="1" i="0" u="none" strike="noStrike" cap="none">
                <a:solidFill>
                  <a:srgbClr val="595959"/>
                </a:solidFill>
                <a:latin typeface="Calibri"/>
                <a:ea typeface="Calibri"/>
                <a:cs typeface="Calibri"/>
                <a:sym typeface="Calibri"/>
              </a:rPr>
              <a:t>battery technology</a:t>
            </a:r>
            <a:r>
              <a:rPr lang="en-GB" sz="1400" b="0" i="0" u="none" strike="noStrike" cap="none">
                <a:solidFill>
                  <a:srgbClr val="595959"/>
                </a:solidFill>
                <a:latin typeface="Calibri"/>
                <a:ea typeface="Calibri"/>
                <a:cs typeface="Calibri"/>
                <a:sym typeface="Calibri"/>
              </a:rPr>
              <a:t>, </a:t>
            </a:r>
            <a:r>
              <a:rPr lang="en-GB" sz="1400" b="1" i="0" u="none" strike="noStrike" cap="none">
                <a:solidFill>
                  <a:srgbClr val="595959"/>
                </a:solidFill>
                <a:latin typeface="Calibri"/>
                <a:ea typeface="Calibri"/>
                <a:cs typeface="Calibri"/>
                <a:sym typeface="Calibri"/>
              </a:rPr>
              <a:t>business enterprise solutions. </a:t>
            </a:r>
            <a:r>
              <a:rPr lang="en-GB" sz="1400" b="0" i="0" u="none" strike="noStrike" cap="none">
                <a:solidFill>
                  <a:srgbClr val="595959"/>
                </a:solidFill>
                <a:latin typeface="Calibri"/>
                <a:ea typeface="Calibri"/>
                <a:cs typeface="Calibri"/>
                <a:sym typeface="Calibri"/>
              </a:rPr>
              <a:t>As a qualified six-sigma, he has led many </a:t>
            </a:r>
            <a:r>
              <a:rPr lang="en-GB" sz="1400" b="1" i="0" u="none" strike="noStrike" cap="none">
                <a:solidFill>
                  <a:srgbClr val="595959"/>
                </a:solidFill>
                <a:latin typeface="Calibri"/>
                <a:ea typeface="Calibri"/>
                <a:cs typeface="Calibri"/>
                <a:sym typeface="Calibri"/>
              </a:rPr>
              <a:t>continuous improvement</a:t>
            </a:r>
            <a:r>
              <a:rPr lang="en-GB" sz="1400" b="0" i="0" u="none" strike="noStrike" cap="none">
                <a:solidFill>
                  <a:srgbClr val="595959"/>
                </a:solidFill>
                <a:latin typeface="Calibri"/>
                <a:ea typeface="Calibri"/>
                <a:cs typeface="Calibri"/>
                <a:sym typeface="Calibri"/>
              </a:rPr>
              <a:t> projects.</a:t>
            </a:r>
            <a:endParaRPr sz="1400" b="0" i="0"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50"/>
              <a:buFont typeface="Arial"/>
              <a:buNone/>
            </a:pPr>
            <a:r>
              <a:rPr lang="en-GB" sz="1450" b="0" i="0" u="none" strike="noStrike" cap="none">
                <a:solidFill>
                  <a:srgbClr val="595959"/>
                </a:solidFill>
                <a:latin typeface="Arial"/>
                <a:ea typeface="Arial"/>
                <a:cs typeface="Arial"/>
                <a:sym typeface="Arial"/>
              </a:rPr>
              <a:t> </a:t>
            </a:r>
            <a:endParaRPr sz="1400" b="0" i="0" u="none" strike="noStrike" cap="none">
              <a:solidFill>
                <a:srgbClr val="595959"/>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5"/>
          <p:cNvPicPr preferRelativeResize="0"/>
          <p:nvPr/>
        </p:nvPicPr>
        <p:blipFill rotWithShape="1">
          <a:blip r:embed="rId3">
            <a:alphaModFix/>
          </a:blip>
          <a:srcRect/>
          <a:stretch/>
        </p:blipFill>
        <p:spPr>
          <a:xfrm>
            <a:off x="0" y="0"/>
            <a:ext cx="12192000" cy="1152000"/>
          </a:xfrm>
          <a:prstGeom prst="rect">
            <a:avLst/>
          </a:prstGeom>
          <a:noFill/>
          <a:ln>
            <a:noFill/>
          </a:ln>
        </p:spPr>
      </p:pic>
      <p:sp>
        <p:nvSpPr>
          <p:cNvPr id="119" name="Google Shape;119;p5"/>
          <p:cNvSpPr/>
          <p:nvPr/>
        </p:nvSpPr>
        <p:spPr>
          <a:xfrm>
            <a:off x="1067970" y="64652"/>
            <a:ext cx="11531407"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600" b="1" i="0" u="none" strike="noStrike" cap="none">
                <a:solidFill>
                  <a:srgbClr val="595959"/>
                </a:solidFill>
                <a:latin typeface="Calibri"/>
                <a:ea typeface="Calibri"/>
                <a:cs typeface="Calibri"/>
                <a:sym typeface="Calibri"/>
              </a:rPr>
              <a:t>3. PROJECT 1</a:t>
            </a:r>
            <a:r>
              <a:rPr lang="en-GB" sz="3600" b="1">
                <a:solidFill>
                  <a:srgbClr val="595959"/>
                </a:solidFill>
                <a:latin typeface="Calibri"/>
                <a:ea typeface="Calibri"/>
                <a:cs typeface="Calibri"/>
                <a:sym typeface="Calibri"/>
              </a:rPr>
              <a:t> |</a:t>
            </a:r>
            <a:r>
              <a:rPr lang="en-GB" sz="3600" b="1" i="0" u="none" strike="noStrike" cap="none">
                <a:solidFill>
                  <a:srgbClr val="595959"/>
                </a:solidFill>
                <a:latin typeface="Calibri"/>
                <a:ea typeface="Calibri"/>
                <a:cs typeface="Calibri"/>
                <a:sym typeface="Calibri"/>
              </a:rPr>
              <a:t> SUPPLY CHAIN ANALYSIS + OPTIMISATION</a:t>
            </a:r>
            <a:endParaRPr b="1"/>
          </a:p>
        </p:txBody>
      </p:sp>
      <p:sp>
        <p:nvSpPr>
          <p:cNvPr id="120" name="Google Shape;120;p5"/>
          <p:cNvSpPr txBox="1"/>
          <p:nvPr/>
        </p:nvSpPr>
        <p:spPr>
          <a:xfrm>
            <a:off x="354300" y="946699"/>
            <a:ext cx="11483400" cy="5582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rgbClr val="595959"/>
                </a:solidFill>
                <a:latin typeface="Calibri"/>
                <a:ea typeface="Calibri"/>
                <a:cs typeface="Calibri"/>
                <a:sym typeface="Calibri"/>
              </a:rPr>
              <a:t>Aim</a:t>
            </a:r>
            <a:endParaRPr>
              <a:solidFill>
                <a:srgbClr val="595959"/>
              </a:solidFill>
            </a:endParaRPr>
          </a:p>
          <a:p>
            <a:pPr marL="0" lvl="0" indent="0" algn="l" rtl="0">
              <a:spcBef>
                <a:spcPts val="0"/>
              </a:spcBef>
              <a:spcAft>
                <a:spcPts val="0"/>
              </a:spcAft>
              <a:buNone/>
            </a:pPr>
            <a:r>
              <a:rPr lang="en-GB">
                <a:solidFill>
                  <a:srgbClr val="595959"/>
                </a:solidFill>
                <a:latin typeface="Calibri"/>
                <a:ea typeface="Calibri"/>
                <a:cs typeface="Calibri"/>
                <a:sym typeface="Calibri"/>
              </a:rPr>
              <a:t>To create a freight optimiser module that will be integrated into a logistics and supply chain management system.</a:t>
            </a:r>
            <a:endParaRPr>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r>
              <a:rPr lang="en-GB" b="1" i="0" u="none" strike="noStrike" cap="none">
                <a:solidFill>
                  <a:srgbClr val="595959"/>
                </a:solidFill>
                <a:latin typeface="Calibri"/>
                <a:ea typeface="Calibri"/>
                <a:cs typeface="Calibri"/>
                <a:sym typeface="Calibri"/>
              </a:rPr>
              <a:t>Problem Statement</a:t>
            </a:r>
            <a:endParaRPr>
              <a:solidFill>
                <a:srgbClr val="595959"/>
              </a:solidFill>
            </a:endParaRPr>
          </a:p>
          <a:p>
            <a:pPr marL="0" marR="0" lvl="0" indent="0" algn="just" rtl="0">
              <a:lnSpc>
                <a:spcPct val="100000"/>
              </a:lnSpc>
              <a:spcBef>
                <a:spcPts val="0"/>
              </a:spcBef>
              <a:spcAft>
                <a:spcPts val="0"/>
              </a:spcAft>
              <a:buNone/>
            </a:pPr>
            <a:r>
              <a:rPr lang="en-GB" b="0" i="0" u="none" strike="noStrike" cap="none">
                <a:solidFill>
                  <a:srgbClr val="595959"/>
                </a:solidFill>
                <a:latin typeface="Calibri"/>
                <a:ea typeface="Calibri"/>
                <a:cs typeface="Calibri"/>
                <a:sym typeface="Calibri"/>
              </a:rPr>
              <a:t>Due to poor planning, scheduling supply chain activities can result in long delay times for delivery lorries, with an average of 175 deliveries per week for some OEMs leading to up to 72% of delivery lorry time on OEM sites classified as non-value add i.e. waiting to be processed. Additionally, lack of visibility of inbound deliveries makes it difficult to process deliveries and plan the right level of resources. Environmental Impact – Emissions from HGV grown by 25-30% and without a significant change in freight policy, HGV emissions will not meet the Climate Change Bill targets</a:t>
            </a:r>
            <a:r>
              <a:rPr lang="en-GB">
                <a:solidFill>
                  <a:srgbClr val="595959"/>
                </a:solidFill>
                <a:latin typeface="Calibri"/>
                <a:ea typeface="Calibri"/>
                <a:cs typeface="Calibri"/>
                <a:sym typeface="Calibri"/>
              </a:rPr>
              <a:t>.</a:t>
            </a:r>
            <a:endParaRPr>
              <a:solidFill>
                <a:srgbClr val="595959"/>
              </a:solidFill>
            </a:endParaRPr>
          </a:p>
          <a:p>
            <a:pPr marL="0" marR="0" lvl="0" indent="0" algn="l" rtl="0">
              <a:lnSpc>
                <a:spcPct val="100000"/>
              </a:lnSpc>
              <a:spcBef>
                <a:spcPts val="0"/>
              </a:spcBef>
              <a:spcAft>
                <a:spcPts val="0"/>
              </a:spcAft>
              <a:buNone/>
            </a:pPr>
            <a:endParaRPr b="0" i="0"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r>
              <a:rPr lang="en-GB" b="1" i="0" u="none" strike="noStrike" cap="none">
                <a:solidFill>
                  <a:srgbClr val="595959"/>
                </a:solidFill>
                <a:latin typeface="Calibri"/>
                <a:ea typeface="Calibri"/>
                <a:cs typeface="Calibri"/>
                <a:sym typeface="Calibri"/>
              </a:rPr>
              <a:t>Objectives</a:t>
            </a:r>
            <a:endParaRPr>
              <a:solidFill>
                <a:srgbClr val="595959"/>
              </a:solidFill>
            </a:endParaRPr>
          </a:p>
          <a:p>
            <a:pPr marL="0" marR="0" lvl="0" indent="-88900" algn="l" rtl="0">
              <a:lnSpc>
                <a:spcPct val="100000"/>
              </a:lnSpc>
              <a:spcBef>
                <a:spcPts val="0"/>
              </a:spcBef>
              <a:spcAft>
                <a:spcPts val="0"/>
              </a:spcAft>
              <a:buClr>
                <a:srgbClr val="595959"/>
              </a:buClr>
              <a:buSzPts val="1400"/>
              <a:buFont typeface="Arial"/>
              <a:buChar char="•"/>
            </a:pPr>
            <a:r>
              <a:rPr lang="en-GB">
                <a:solidFill>
                  <a:srgbClr val="595959"/>
                </a:solidFill>
                <a:latin typeface="Calibri"/>
                <a:ea typeface="Calibri"/>
                <a:cs typeface="Calibri"/>
                <a:sym typeface="Calibri"/>
              </a:rPr>
              <a:t> Design and implement an algorithm capable of optimising freight capacity, route, milk-run consolidation and cubic container density.</a:t>
            </a:r>
            <a:endParaRPr>
              <a:solidFill>
                <a:srgbClr val="595959"/>
              </a:solidFill>
              <a:latin typeface="Calibri"/>
              <a:ea typeface="Calibri"/>
              <a:cs typeface="Calibri"/>
              <a:sym typeface="Calibri"/>
            </a:endParaRPr>
          </a:p>
          <a:p>
            <a:pPr marL="0" marR="0" lvl="0" indent="-88900" algn="l" rtl="0">
              <a:lnSpc>
                <a:spcPct val="100000"/>
              </a:lnSpc>
              <a:spcBef>
                <a:spcPts val="0"/>
              </a:spcBef>
              <a:spcAft>
                <a:spcPts val="0"/>
              </a:spcAft>
              <a:buClr>
                <a:srgbClr val="595959"/>
              </a:buClr>
              <a:buSzPts val="1400"/>
              <a:buFont typeface="Arial"/>
              <a:buChar char="•"/>
            </a:pPr>
            <a:r>
              <a:rPr lang="en-GB">
                <a:solidFill>
                  <a:srgbClr val="595959"/>
                </a:solidFill>
                <a:latin typeface="Calibri"/>
                <a:ea typeface="Calibri"/>
                <a:cs typeface="Calibri"/>
                <a:sym typeface="Calibri"/>
              </a:rPr>
              <a:t> Design and implement  interactive User Interface.</a:t>
            </a:r>
            <a:endParaRPr>
              <a:solidFill>
                <a:srgbClr val="595959"/>
              </a:solidFill>
              <a:latin typeface="Calibri"/>
              <a:ea typeface="Calibri"/>
              <a:cs typeface="Calibri"/>
              <a:sym typeface="Calibri"/>
            </a:endParaRPr>
          </a:p>
          <a:p>
            <a:pPr marL="0" marR="0" lvl="0" indent="-88900" algn="l" rtl="0">
              <a:lnSpc>
                <a:spcPct val="100000"/>
              </a:lnSpc>
              <a:spcBef>
                <a:spcPts val="0"/>
              </a:spcBef>
              <a:spcAft>
                <a:spcPts val="0"/>
              </a:spcAft>
              <a:buClr>
                <a:srgbClr val="595959"/>
              </a:buClr>
              <a:buSzPts val="1400"/>
              <a:buFont typeface="Arial"/>
              <a:buChar char="•"/>
            </a:pPr>
            <a:r>
              <a:rPr lang="en-GB">
                <a:solidFill>
                  <a:srgbClr val="595959"/>
                </a:solidFill>
                <a:latin typeface="Calibri"/>
                <a:ea typeface="Calibri"/>
                <a:cs typeface="Calibri"/>
                <a:sym typeface="Calibri"/>
              </a:rPr>
              <a:t> Create automated workflows that enable standardization of supply chain data input for freight optimisation.</a:t>
            </a:r>
            <a:endParaRPr>
              <a:solidFill>
                <a:srgbClr val="595959"/>
              </a:solidFill>
              <a:latin typeface="Calibri"/>
              <a:ea typeface="Calibri"/>
              <a:cs typeface="Calibri"/>
              <a:sym typeface="Calibri"/>
            </a:endParaRPr>
          </a:p>
          <a:p>
            <a:pPr marL="0" marR="0" lvl="0" indent="-88900" algn="l" rtl="0">
              <a:lnSpc>
                <a:spcPct val="100000"/>
              </a:lnSpc>
              <a:spcBef>
                <a:spcPts val="0"/>
              </a:spcBef>
              <a:spcAft>
                <a:spcPts val="0"/>
              </a:spcAft>
              <a:buClr>
                <a:srgbClr val="595959"/>
              </a:buClr>
              <a:buSzPts val="1400"/>
              <a:buFont typeface="Arial"/>
              <a:buChar char="•"/>
            </a:pPr>
            <a:r>
              <a:rPr lang="en-GB">
                <a:solidFill>
                  <a:srgbClr val="595959"/>
                </a:solidFill>
                <a:latin typeface="Calibri"/>
                <a:ea typeface="Calibri"/>
                <a:cs typeface="Calibri"/>
                <a:sym typeface="Calibri"/>
              </a:rPr>
              <a:t> Design and implement knowledge-base system with deep learning capabilities to respond to unforeseen scenarios e.g. supply chain disturbances </a:t>
            </a:r>
            <a:endParaRPr>
              <a:solidFill>
                <a:srgbClr val="595959"/>
              </a:solidFill>
              <a:latin typeface="Calibri"/>
              <a:ea typeface="Calibri"/>
              <a:cs typeface="Calibri"/>
              <a:sym typeface="Calibri"/>
            </a:endParaRPr>
          </a:p>
          <a:p>
            <a:pPr marL="0" marR="0" lvl="0" indent="-88900" algn="l" rtl="0">
              <a:lnSpc>
                <a:spcPct val="100000"/>
              </a:lnSpc>
              <a:spcBef>
                <a:spcPts val="0"/>
              </a:spcBef>
              <a:spcAft>
                <a:spcPts val="0"/>
              </a:spcAft>
              <a:buClr>
                <a:srgbClr val="595959"/>
              </a:buClr>
              <a:buSzPts val="1400"/>
              <a:buFont typeface="Arial"/>
              <a:buChar char="•"/>
            </a:pPr>
            <a:r>
              <a:rPr lang="en-GB">
                <a:solidFill>
                  <a:srgbClr val="595959"/>
                </a:solidFill>
                <a:latin typeface="Calibri"/>
                <a:ea typeface="Calibri"/>
                <a:cs typeface="Calibri"/>
                <a:sym typeface="Calibri"/>
              </a:rPr>
              <a:t> Design and implement digital dashboards to visualise supply chain data and KPIs.</a:t>
            </a:r>
            <a:endParaRPr>
              <a:solidFill>
                <a:srgbClr val="595959"/>
              </a:solidFill>
            </a:endParaRPr>
          </a:p>
          <a:p>
            <a:pPr marL="0" marR="0" lvl="0" indent="0" algn="l" rtl="0">
              <a:lnSpc>
                <a:spcPct val="100000"/>
              </a:lnSpc>
              <a:spcBef>
                <a:spcPts val="0"/>
              </a:spcBef>
              <a:spcAft>
                <a:spcPts val="0"/>
              </a:spcAft>
              <a:buNone/>
            </a:pPr>
            <a:endParaRPr b="0" i="0"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r>
              <a:rPr lang="en-GB" b="1" i="0" u="none" strike="noStrike" cap="none">
                <a:solidFill>
                  <a:srgbClr val="595959"/>
                </a:solidFill>
                <a:latin typeface="Calibri"/>
                <a:ea typeface="Calibri"/>
                <a:cs typeface="Calibri"/>
                <a:sym typeface="Calibri"/>
              </a:rPr>
              <a:t>Duration</a:t>
            </a:r>
            <a:r>
              <a:rPr lang="en-GB" b="0" i="0" u="none" strike="noStrike" cap="none">
                <a:solidFill>
                  <a:srgbClr val="595959"/>
                </a:solidFill>
                <a:latin typeface="Calibri"/>
                <a:ea typeface="Calibri"/>
                <a:cs typeface="Calibri"/>
                <a:sym typeface="Calibri"/>
              </a:rPr>
              <a:t>: 3 months (full time)</a:t>
            </a:r>
            <a:endParaRPr>
              <a:solidFill>
                <a:srgbClr val="595959"/>
              </a:solidFill>
            </a:endParaRPr>
          </a:p>
          <a:p>
            <a:pPr marL="0" marR="0" lvl="0" indent="0" algn="l" rtl="0">
              <a:lnSpc>
                <a:spcPct val="100000"/>
              </a:lnSpc>
              <a:spcBef>
                <a:spcPts val="0"/>
              </a:spcBef>
              <a:spcAft>
                <a:spcPts val="0"/>
              </a:spcAft>
              <a:buNone/>
            </a:pPr>
            <a:endParaRPr b="0" i="0"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r>
              <a:rPr lang="en-GB" b="1" i="0" u="none" strike="noStrike" cap="none">
                <a:solidFill>
                  <a:srgbClr val="595959"/>
                </a:solidFill>
                <a:latin typeface="Calibri"/>
                <a:ea typeface="Calibri"/>
                <a:cs typeface="Calibri"/>
                <a:sym typeface="Calibri"/>
              </a:rPr>
              <a:t>Essential Requirements</a:t>
            </a:r>
            <a:r>
              <a:rPr lang="en-GB" b="0" i="0" u="none" strike="noStrike" cap="none">
                <a:solidFill>
                  <a:srgbClr val="595959"/>
                </a:solidFill>
                <a:latin typeface="Calibri"/>
                <a:ea typeface="Calibri"/>
                <a:cs typeface="Calibri"/>
                <a:sym typeface="Calibri"/>
              </a:rPr>
              <a:t>: Data Analysis, UI/UX Design, software Development</a:t>
            </a:r>
            <a:endParaRPr>
              <a:solidFill>
                <a:srgbClr val="595959"/>
              </a:solidFill>
            </a:endParaRPr>
          </a:p>
          <a:p>
            <a:pPr marL="0" marR="0" lvl="0" indent="0" algn="l" rtl="0">
              <a:lnSpc>
                <a:spcPct val="100000"/>
              </a:lnSpc>
              <a:spcBef>
                <a:spcPts val="0"/>
              </a:spcBef>
              <a:spcAft>
                <a:spcPts val="0"/>
              </a:spcAft>
              <a:buNone/>
            </a:pPr>
            <a:endParaRPr b="0" i="0"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r>
              <a:rPr lang="en-GB" b="1" i="0" u="none" strike="noStrike" cap="none">
                <a:solidFill>
                  <a:srgbClr val="595959"/>
                </a:solidFill>
                <a:latin typeface="Calibri"/>
                <a:ea typeface="Calibri"/>
                <a:cs typeface="Calibri"/>
                <a:sym typeface="Calibri"/>
              </a:rPr>
              <a:t>Learning and Skills Development Opportunities</a:t>
            </a:r>
            <a:endParaRPr>
              <a:solidFill>
                <a:srgbClr val="595959"/>
              </a:solidFill>
            </a:endParaRPr>
          </a:p>
          <a:p>
            <a:pPr marL="0" marR="0" lvl="0" indent="-88900" algn="l" rtl="0">
              <a:lnSpc>
                <a:spcPct val="100000"/>
              </a:lnSpc>
              <a:spcBef>
                <a:spcPts val="800"/>
              </a:spcBef>
              <a:spcAft>
                <a:spcPts val="0"/>
              </a:spcAft>
              <a:buClr>
                <a:srgbClr val="595959"/>
              </a:buClr>
              <a:buSzPts val="1400"/>
              <a:buFont typeface="Arial"/>
              <a:buChar char="•"/>
            </a:pPr>
            <a:r>
              <a:rPr lang="en-GB" b="0" i="0" u="none" strike="noStrike" cap="none">
                <a:solidFill>
                  <a:srgbClr val="595959"/>
                </a:solidFill>
                <a:latin typeface="Calibri"/>
                <a:ea typeface="Calibri"/>
                <a:cs typeface="Calibri"/>
                <a:sym typeface="Calibri"/>
              </a:rPr>
              <a:t> Industrial Experience</a:t>
            </a:r>
            <a:endParaRPr>
              <a:solidFill>
                <a:srgbClr val="595959"/>
              </a:solidFill>
            </a:endParaRPr>
          </a:p>
          <a:p>
            <a:pPr marL="0" marR="0" lvl="0" indent="-88900" algn="l" rtl="0">
              <a:lnSpc>
                <a:spcPct val="100000"/>
              </a:lnSpc>
              <a:spcBef>
                <a:spcPts val="0"/>
              </a:spcBef>
              <a:spcAft>
                <a:spcPts val="0"/>
              </a:spcAft>
              <a:buClr>
                <a:srgbClr val="595959"/>
              </a:buClr>
              <a:buSzPts val="1400"/>
              <a:buFont typeface="Arial"/>
              <a:buChar char="•"/>
            </a:pPr>
            <a:r>
              <a:rPr lang="en-GB" b="0" i="0" u="none" strike="noStrike" cap="none">
                <a:solidFill>
                  <a:srgbClr val="595959"/>
                </a:solidFill>
                <a:latin typeface="Calibri"/>
                <a:ea typeface="Calibri"/>
                <a:cs typeface="Calibri"/>
                <a:sym typeface="Calibri"/>
              </a:rPr>
              <a:t> Coaching and Mentoring</a:t>
            </a:r>
            <a:endParaRPr>
              <a:solidFill>
                <a:srgbClr val="595959"/>
              </a:solidFill>
            </a:endParaRPr>
          </a:p>
          <a:p>
            <a:pPr marL="0" marR="0" lvl="0" indent="-88900" algn="l" rtl="0">
              <a:lnSpc>
                <a:spcPct val="100000"/>
              </a:lnSpc>
              <a:spcBef>
                <a:spcPts val="0"/>
              </a:spcBef>
              <a:spcAft>
                <a:spcPts val="0"/>
              </a:spcAft>
              <a:buClr>
                <a:srgbClr val="595959"/>
              </a:buClr>
              <a:buSzPts val="1400"/>
              <a:buFont typeface="Arial"/>
              <a:buChar char="•"/>
            </a:pPr>
            <a:r>
              <a:rPr lang="en-GB" b="0" i="0" u="none" strike="noStrike" cap="none">
                <a:solidFill>
                  <a:srgbClr val="595959"/>
                </a:solidFill>
                <a:latin typeface="Calibri"/>
                <a:ea typeface="Calibri"/>
                <a:cs typeface="Calibri"/>
                <a:sym typeface="Calibri"/>
              </a:rPr>
              <a:t> Industrial application of Data Science techniques</a:t>
            </a:r>
            <a:endParaRPr>
              <a:solidFill>
                <a:srgbClr val="595959"/>
              </a:solidFill>
            </a:endParaRPr>
          </a:p>
          <a:p>
            <a:pPr marL="0" marR="0" lvl="0" indent="-88900" algn="l" rtl="0">
              <a:lnSpc>
                <a:spcPct val="100000"/>
              </a:lnSpc>
              <a:spcBef>
                <a:spcPts val="0"/>
              </a:spcBef>
              <a:spcAft>
                <a:spcPts val="0"/>
              </a:spcAft>
              <a:buClr>
                <a:srgbClr val="595959"/>
              </a:buClr>
              <a:buSzPts val="1400"/>
              <a:buFont typeface="Arial"/>
              <a:buChar char="•"/>
            </a:pPr>
            <a:r>
              <a:rPr lang="en-GB" b="0" i="0" u="none" strike="noStrike" cap="none">
                <a:solidFill>
                  <a:srgbClr val="595959"/>
                </a:solidFill>
                <a:latin typeface="Calibri"/>
                <a:ea typeface="Calibri"/>
                <a:cs typeface="Calibri"/>
                <a:sym typeface="Calibri"/>
              </a:rPr>
              <a:t> Project management, leadership and customer relations</a:t>
            </a:r>
            <a:endParaRPr b="0" i="0" u="none" strike="noStrike" cap="none">
              <a:solidFill>
                <a:srgbClr val="595959"/>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9830755028_0_10"/>
          <p:cNvPicPr preferRelativeResize="0"/>
          <p:nvPr/>
        </p:nvPicPr>
        <p:blipFill rotWithShape="1">
          <a:blip r:embed="rId3">
            <a:alphaModFix/>
          </a:blip>
          <a:srcRect/>
          <a:stretch/>
        </p:blipFill>
        <p:spPr>
          <a:xfrm>
            <a:off x="0" y="0"/>
            <a:ext cx="12192000" cy="1152000"/>
          </a:xfrm>
          <a:prstGeom prst="rect">
            <a:avLst/>
          </a:prstGeom>
          <a:noFill/>
          <a:ln>
            <a:noFill/>
          </a:ln>
        </p:spPr>
      </p:pic>
      <p:sp>
        <p:nvSpPr>
          <p:cNvPr id="126" name="Google Shape;126;g9830755028_0_10"/>
          <p:cNvSpPr/>
          <p:nvPr/>
        </p:nvSpPr>
        <p:spPr>
          <a:xfrm>
            <a:off x="1067970" y="64652"/>
            <a:ext cx="11531407"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595959"/>
                </a:solidFill>
                <a:latin typeface="Calibri"/>
                <a:ea typeface="Calibri"/>
                <a:cs typeface="Calibri"/>
                <a:sym typeface="Calibri"/>
              </a:rPr>
              <a:t>4. PROJECT 2 – AI-ENABLED CRM SYSTEM</a:t>
            </a:r>
            <a:endParaRPr sz="3600" b="1" i="0" u="none" strike="noStrike" cap="none">
              <a:solidFill>
                <a:srgbClr val="595959"/>
              </a:solidFill>
              <a:latin typeface="Calibri"/>
              <a:ea typeface="Calibri"/>
              <a:cs typeface="Calibri"/>
              <a:sym typeface="Calibri"/>
            </a:endParaRPr>
          </a:p>
        </p:txBody>
      </p:sp>
      <p:sp>
        <p:nvSpPr>
          <p:cNvPr id="127" name="Google Shape;127;g9830755028_0_10"/>
          <p:cNvSpPr/>
          <p:nvPr/>
        </p:nvSpPr>
        <p:spPr>
          <a:xfrm>
            <a:off x="216141" y="995434"/>
            <a:ext cx="11759700" cy="5775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rgbClr val="595959"/>
                </a:solidFill>
                <a:latin typeface="Calibri"/>
                <a:ea typeface="Calibri"/>
                <a:cs typeface="Calibri"/>
                <a:sym typeface="Calibri"/>
              </a:rPr>
              <a:t>Aim</a:t>
            </a:r>
            <a:endParaRPr>
              <a:solidFill>
                <a:srgbClr val="595959"/>
              </a:solidFill>
            </a:endParaRPr>
          </a:p>
          <a:p>
            <a:pPr marL="0" lvl="0" indent="0" algn="l" rtl="0">
              <a:spcBef>
                <a:spcPts val="0"/>
              </a:spcBef>
              <a:spcAft>
                <a:spcPts val="0"/>
              </a:spcAft>
              <a:buClr>
                <a:schemeClr val="dk1"/>
              </a:buClr>
              <a:buFont typeface="Arial"/>
              <a:buNone/>
            </a:pPr>
            <a:r>
              <a:rPr lang="en-GB">
                <a:solidFill>
                  <a:srgbClr val="595959"/>
                </a:solidFill>
                <a:latin typeface="Calibri"/>
                <a:ea typeface="Calibri"/>
                <a:cs typeface="Calibri"/>
                <a:sym typeface="Calibri"/>
              </a:rPr>
              <a:t>To build an AI-based CRM system which takes advantage of business strategy and technology in order to bring a customer-centric plan to automate customer-facing business processes including marketing, sales and customer service</a:t>
            </a:r>
            <a:endParaRPr b="1">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endParaRPr b="1">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r>
              <a:rPr lang="en-GB" b="1" i="0" u="none" strike="noStrike" cap="none">
                <a:solidFill>
                  <a:srgbClr val="595959"/>
                </a:solidFill>
                <a:latin typeface="Calibri"/>
                <a:ea typeface="Calibri"/>
                <a:cs typeface="Calibri"/>
                <a:sym typeface="Calibri"/>
              </a:rPr>
              <a:t>Problem Statement</a:t>
            </a:r>
            <a:endParaRPr>
              <a:solidFill>
                <a:srgbClr val="595959"/>
              </a:solidFill>
            </a:endParaRPr>
          </a:p>
          <a:p>
            <a:pPr marL="0" marR="0" lvl="0" indent="0" algn="just" rtl="0">
              <a:lnSpc>
                <a:spcPct val="100000"/>
              </a:lnSpc>
              <a:spcBef>
                <a:spcPts val="0"/>
              </a:spcBef>
              <a:spcAft>
                <a:spcPts val="0"/>
              </a:spcAft>
              <a:buNone/>
            </a:pPr>
            <a:r>
              <a:rPr lang="en-GB">
                <a:solidFill>
                  <a:srgbClr val="595959"/>
                </a:solidFill>
                <a:latin typeface="Calibri"/>
                <a:ea typeface="Calibri"/>
                <a:cs typeface="Calibri"/>
                <a:sym typeface="Calibri"/>
              </a:rPr>
              <a:t>Creating a relationship with new and existing customers is the key to business success. Companies with a dedicated customer relationship management (CRM) generates an increase in expansion revenue, a boost in net retention and a drop in gross churn. However, not all companies have adopted customer relationship management strategy. Depending on the different goals and needs, a general CRM cannot meet the requirements from all kinds of business. A lack of AI-based CRM system which can extract the insight and customaries the optimised CRM is the market niche.</a:t>
            </a:r>
            <a:r>
              <a:rPr lang="en-GB" b="0" i="0" u="none" strike="noStrike" cap="none">
                <a:solidFill>
                  <a:srgbClr val="595959"/>
                </a:solidFill>
                <a:latin typeface="Montserrat"/>
                <a:ea typeface="Montserrat"/>
                <a:cs typeface="Montserrat"/>
                <a:sym typeface="Montserrat"/>
              </a:rPr>
              <a:t> </a:t>
            </a:r>
            <a:endParaRPr b="0" i="0" u="none" strike="noStrike" cap="none">
              <a:solidFill>
                <a:srgbClr val="595959"/>
              </a:solidFill>
              <a:latin typeface="Arial"/>
              <a:ea typeface="Arial"/>
              <a:cs typeface="Arial"/>
              <a:sym typeface="Arial"/>
            </a:endParaRPr>
          </a:p>
          <a:p>
            <a:pPr marL="0" marR="0" lvl="0" indent="0" algn="l" rtl="0">
              <a:lnSpc>
                <a:spcPct val="100000"/>
              </a:lnSpc>
              <a:spcBef>
                <a:spcPts val="0"/>
              </a:spcBef>
              <a:spcAft>
                <a:spcPts val="0"/>
              </a:spcAft>
              <a:buNone/>
            </a:pPr>
            <a:endParaRPr b="0" i="0"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r>
              <a:rPr lang="en-GB" b="1" i="0" u="none" strike="noStrike" cap="none">
                <a:solidFill>
                  <a:srgbClr val="595959"/>
                </a:solidFill>
                <a:latin typeface="Calibri"/>
                <a:ea typeface="Calibri"/>
                <a:cs typeface="Calibri"/>
                <a:sym typeface="Calibri"/>
              </a:rPr>
              <a:t>Objectives</a:t>
            </a:r>
            <a:endParaRPr>
              <a:solidFill>
                <a:srgbClr val="595959"/>
              </a:solidFill>
            </a:endParaRPr>
          </a:p>
          <a:p>
            <a:pPr marL="0" marR="0" lvl="0" indent="-88900" algn="l" rtl="0">
              <a:lnSpc>
                <a:spcPct val="100000"/>
              </a:lnSpc>
              <a:spcBef>
                <a:spcPts val="0"/>
              </a:spcBef>
              <a:spcAft>
                <a:spcPts val="0"/>
              </a:spcAft>
              <a:buClr>
                <a:srgbClr val="595959"/>
              </a:buClr>
              <a:buSzPts val="1400"/>
              <a:buChar char="•"/>
            </a:pPr>
            <a:r>
              <a:rPr lang="en-GB">
                <a:solidFill>
                  <a:srgbClr val="595959"/>
                </a:solidFill>
                <a:latin typeface="Calibri"/>
                <a:ea typeface="Calibri"/>
                <a:cs typeface="Calibri"/>
                <a:sym typeface="Calibri"/>
              </a:rPr>
              <a:t> Study the customer-centric strategy model based on different types of business through data mining.;</a:t>
            </a:r>
            <a:endParaRPr>
              <a:solidFill>
                <a:srgbClr val="595959"/>
              </a:solidFill>
              <a:latin typeface="Calibri"/>
              <a:ea typeface="Calibri"/>
              <a:cs typeface="Calibri"/>
              <a:sym typeface="Calibri"/>
            </a:endParaRPr>
          </a:p>
          <a:p>
            <a:pPr marL="0" marR="0" lvl="0" indent="-88900" algn="l" rtl="0">
              <a:lnSpc>
                <a:spcPct val="100000"/>
              </a:lnSpc>
              <a:spcBef>
                <a:spcPts val="0"/>
              </a:spcBef>
              <a:spcAft>
                <a:spcPts val="0"/>
              </a:spcAft>
              <a:buClr>
                <a:srgbClr val="595959"/>
              </a:buClr>
              <a:buSzPts val="1400"/>
              <a:buChar char="•"/>
            </a:pPr>
            <a:r>
              <a:rPr lang="en-GB">
                <a:solidFill>
                  <a:srgbClr val="595959"/>
                </a:solidFill>
                <a:latin typeface="Calibri"/>
                <a:ea typeface="Calibri"/>
                <a:cs typeface="Calibri"/>
                <a:sym typeface="Calibri"/>
              </a:rPr>
              <a:t> Centralize all customer data within the business, combines all sales, marketing and customer service information into one central database;</a:t>
            </a:r>
            <a:endParaRPr>
              <a:solidFill>
                <a:srgbClr val="595959"/>
              </a:solidFill>
              <a:latin typeface="Calibri"/>
              <a:ea typeface="Calibri"/>
              <a:cs typeface="Calibri"/>
              <a:sym typeface="Calibri"/>
            </a:endParaRPr>
          </a:p>
          <a:p>
            <a:pPr marL="0" marR="0" lvl="0" indent="-88900" algn="l" rtl="0">
              <a:lnSpc>
                <a:spcPct val="100000"/>
              </a:lnSpc>
              <a:spcBef>
                <a:spcPts val="0"/>
              </a:spcBef>
              <a:spcAft>
                <a:spcPts val="0"/>
              </a:spcAft>
              <a:buClr>
                <a:srgbClr val="595959"/>
              </a:buClr>
              <a:buSzPts val="1400"/>
              <a:buChar char="•"/>
            </a:pPr>
            <a:r>
              <a:rPr lang="en-GB">
                <a:solidFill>
                  <a:srgbClr val="595959"/>
                </a:solidFill>
                <a:latin typeface="Calibri"/>
                <a:ea typeface="Calibri"/>
                <a:cs typeface="Calibri"/>
                <a:sym typeface="Calibri"/>
              </a:rPr>
              <a:t> Marketing CRM: to collect and store data from potential and existing customers to create smarter strategies and build better business relationships;</a:t>
            </a:r>
            <a:endParaRPr>
              <a:solidFill>
                <a:srgbClr val="595959"/>
              </a:solidFill>
              <a:latin typeface="Calibri"/>
              <a:ea typeface="Calibri"/>
              <a:cs typeface="Calibri"/>
              <a:sym typeface="Calibri"/>
            </a:endParaRPr>
          </a:p>
          <a:p>
            <a:pPr marL="0" marR="0" lvl="0" indent="-88900" algn="l" rtl="0">
              <a:lnSpc>
                <a:spcPct val="100000"/>
              </a:lnSpc>
              <a:spcBef>
                <a:spcPts val="0"/>
              </a:spcBef>
              <a:spcAft>
                <a:spcPts val="0"/>
              </a:spcAft>
              <a:buClr>
                <a:srgbClr val="595959"/>
              </a:buClr>
              <a:buSzPts val="1400"/>
              <a:buChar char="•"/>
            </a:pPr>
            <a:r>
              <a:rPr lang="en-GB">
                <a:solidFill>
                  <a:srgbClr val="595959"/>
                </a:solidFill>
                <a:latin typeface="Calibri"/>
                <a:ea typeface="Calibri"/>
                <a:cs typeface="Calibri"/>
                <a:sym typeface="Calibri"/>
              </a:rPr>
              <a:t> Sales CRM: to deliver quote, track performance and organize activities;</a:t>
            </a:r>
            <a:endParaRPr>
              <a:solidFill>
                <a:srgbClr val="595959"/>
              </a:solidFill>
              <a:latin typeface="Calibri"/>
              <a:ea typeface="Calibri"/>
              <a:cs typeface="Calibri"/>
              <a:sym typeface="Calibri"/>
            </a:endParaRPr>
          </a:p>
          <a:p>
            <a:pPr marL="0" marR="0" lvl="0" indent="-88900" algn="l" rtl="0">
              <a:lnSpc>
                <a:spcPct val="100000"/>
              </a:lnSpc>
              <a:spcBef>
                <a:spcPts val="0"/>
              </a:spcBef>
              <a:spcAft>
                <a:spcPts val="0"/>
              </a:spcAft>
              <a:buClr>
                <a:srgbClr val="595959"/>
              </a:buClr>
              <a:buSzPts val="1400"/>
              <a:buChar char="•"/>
            </a:pPr>
            <a:r>
              <a:rPr lang="en-GB">
                <a:solidFill>
                  <a:srgbClr val="595959"/>
                </a:solidFill>
                <a:latin typeface="Calibri"/>
                <a:ea typeface="Calibri"/>
                <a:cs typeface="Calibri"/>
                <a:sym typeface="Calibri"/>
              </a:rPr>
              <a:t> Support CRM: to create a knowledge base, live chat support and automated response; to create a ticketing system to manage all customer inquiries</a:t>
            </a:r>
            <a:r>
              <a:rPr lang="en-GB" b="0" i="0" u="none" strike="noStrike" cap="none">
                <a:solidFill>
                  <a:srgbClr val="595959"/>
                </a:solidFill>
                <a:latin typeface="Montserrat"/>
                <a:ea typeface="Montserrat"/>
                <a:cs typeface="Montserrat"/>
                <a:sym typeface="Montserrat"/>
              </a:rPr>
              <a:t>.</a:t>
            </a:r>
            <a:endParaRPr>
              <a:solidFill>
                <a:srgbClr val="595959"/>
              </a:solidFill>
            </a:endParaRPr>
          </a:p>
          <a:p>
            <a:pPr marL="0" marR="0" lvl="0" indent="0" algn="l" rtl="0">
              <a:lnSpc>
                <a:spcPct val="100000"/>
              </a:lnSpc>
              <a:spcBef>
                <a:spcPts val="0"/>
              </a:spcBef>
              <a:spcAft>
                <a:spcPts val="0"/>
              </a:spcAft>
              <a:buNone/>
            </a:pPr>
            <a:endParaRPr b="0" i="0"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r>
              <a:rPr lang="en-GB" b="1" i="0" u="none" strike="noStrike" cap="none">
                <a:solidFill>
                  <a:srgbClr val="595959"/>
                </a:solidFill>
                <a:latin typeface="Calibri"/>
                <a:ea typeface="Calibri"/>
                <a:cs typeface="Calibri"/>
                <a:sym typeface="Calibri"/>
              </a:rPr>
              <a:t>Duration</a:t>
            </a:r>
            <a:r>
              <a:rPr lang="en-GB" b="0" i="0" u="none" strike="noStrike" cap="none">
                <a:solidFill>
                  <a:srgbClr val="595959"/>
                </a:solidFill>
                <a:latin typeface="Calibri"/>
                <a:ea typeface="Calibri"/>
                <a:cs typeface="Calibri"/>
                <a:sym typeface="Calibri"/>
              </a:rPr>
              <a:t>: 3 months (full time)</a:t>
            </a:r>
            <a:endParaRPr>
              <a:solidFill>
                <a:srgbClr val="595959"/>
              </a:solidFill>
            </a:endParaRPr>
          </a:p>
          <a:p>
            <a:pPr marL="0" marR="0" lvl="0" indent="0" algn="l" rtl="0">
              <a:lnSpc>
                <a:spcPct val="100000"/>
              </a:lnSpc>
              <a:spcBef>
                <a:spcPts val="0"/>
              </a:spcBef>
              <a:spcAft>
                <a:spcPts val="0"/>
              </a:spcAft>
              <a:buNone/>
            </a:pPr>
            <a:endParaRPr b="0" i="0"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r>
              <a:rPr lang="en-GB" b="1" i="0" u="none" strike="noStrike" cap="none">
                <a:solidFill>
                  <a:srgbClr val="595959"/>
                </a:solidFill>
                <a:latin typeface="Calibri"/>
                <a:ea typeface="Calibri"/>
                <a:cs typeface="Calibri"/>
                <a:sym typeface="Calibri"/>
              </a:rPr>
              <a:t>Essential Requirements</a:t>
            </a:r>
            <a:r>
              <a:rPr lang="en-GB" b="0" i="0" u="none" strike="noStrike" cap="none">
                <a:solidFill>
                  <a:srgbClr val="595959"/>
                </a:solidFill>
                <a:latin typeface="Calibri"/>
                <a:ea typeface="Calibri"/>
                <a:cs typeface="Calibri"/>
                <a:sym typeface="Calibri"/>
              </a:rPr>
              <a:t>: Data Analysis; Communication; Prototyping</a:t>
            </a:r>
            <a:endParaRPr>
              <a:solidFill>
                <a:srgbClr val="595959"/>
              </a:solidFill>
            </a:endParaRPr>
          </a:p>
          <a:p>
            <a:pPr marL="0" marR="0" lvl="0" indent="0" algn="l" rtl="0">
              <a:lnSpc>
                <a:spcPct val="100000"/>
              </a:lnSpc>
              <a:spcBef>
                <a:spcPts val="0"/>
              </a:spcBef>
              <a:spcAft>
                <a:spcPts val="0"/>
              </a:spcAft>
              <a:buNone/>
            </a:pPr>
            <a:endParaRPr b="0" i="0"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r>
              <a:rPr lang="en-GB" b="1" i="0" u="none" strike="noStrike" cap="none">
                <a:solidFill>
                  <a:srgbClr val="595959"/>
                </a:solidFill>
                <a:latin typeface="Calibri"/>
                <a:ea typeface="Calibri"/>
                <a:cs typeface="Calibri"/>
                <a:sym typeface="Calibri"/>
              </a:rPr>
              <a:t>Learning and Skills Development Opportunities</a:t>
            </a:r>
            <a:endParaRPr>
              <a:solidFill>
                <a:srgbClr val="595959"/>
              </a:solidFill>
            </a:endParaRPr>
          </a:p>
          <a:p>
            <a:pPr marL="0" marR="0" lvl="0" indent="-88900" algn="l" rtl="0">
              <a:lnSpc>
                <a:spcPct val="100000"/>
              </a:lnSpc>
              <a:spcBef>
                <a:spcPts val="0"/>
              </a:spcBef>
              <a:spcAft>
                <a:spcPts val="0"/>
              </a:spcAft>
              <a:buClr>
                <a:srgbClr val="595959"/>
              </a:buClr>
              <a:buSzPts val="1400"/>
              <a:buChar char="•"/>
            </a:pPr>
            <a:r>
              <a:rPr lang="en-GB" b="0" i="0" u="none" strike="noStrike" cap="none">
                <a:solidFill>
                  <a:srgbClr val="595959"/>
                </a:solidFill>
                <a:latin typeface="Montserrat"/>
                <a:ea typeface="Montserrat"/>
                <a:cs typeface="Montserrat"/>
                <a:sym typeface="Montserrat"/>
              </a:rPr>
              <a:t> </a:t>
            </a:r>
            <a:r>
              <a:rPr lang="en-GB">
                <a:solidFill>
                  <a:srgbClr val="595959"/>
                </a:solidFill>
                <a:latin typeface="Calibri"/>
                <a:ea typeface="Calibri"/>
                <a:cs typeface="Calibri"/>
                <a:sym typeface="Calibri"/>
              </a:rPr>
              <a:t>Have a good understanding of ecommerce and marketing business</a:t>
            </a:r>
            <a:endParaRPr>
              <a:solidFill>
                <a:srgbClr val="595959"/>
              </a:solidFill>
              <a:latin typeface="Calibri"/>
              <a:ea typeface="Calibri"/>
              <a:cs typeface="Calibri"/>
              <a:sym typeface="Calibri"/>
            </a:endParaRPr>
          </a:p>
          <a:p>
            <a:pPr marL="0" marR="0" lvl="0" indent="-88900" algn="l" rtl="0">
              <a:lnSpc>
                <a:spcPct val="100000"/>
              </a:lnSpc>
              <a:spcBef>
                <a:spcPts val="0"/>
              </a:spcBef>
              <a:spcAft>
                <a:spcPts val="0"/>
              </a:spcAft>
              <a:buClr>
                <a:srgbClr val="595959"/>
              </a:buClr>
              <a:buSzPts val="1400"/>
              <a:buChar char="•"/>
            </a:pPr>
            <a:r>
              <a:rPr lang="en-GB">
                <a:solidFill>
                  <a:srgbClr val="595959"/>
                </a:solidFill>
                <a:latin typeface="Calibri"/>
                <a:ea typeface="Calibri"/>
                <a:cs typeface="Calibri"/>
                <a:sym typeface="Calibri"/>
              </a:rPr>
              <a:t> Have a key role in a digital transformation project</a:t>
            </a:r>
            <a:endParaRPr>
              <a:solidFill>
                <a:srgbClr val="595959"/>
              </a:solidFill>
              <a:latin typeface="Calibri"/>
              <a:ea typeface="Calibri"/>
              <a:cs typeface="Calibri"/>
              <a:sym typeface="Calibri"/>
            </a:endParaRPr>
          </a:p>
          <a:p>
            <a:pPr marL="0" marR="0" lvl="0" indent="-88900" algn="l" rtl="0">
              <a:lnSpc>
                <a:spcPct val="100000"/>
              </a:lnSpc>
              <a:spcBef>
                <a:spcPts val="0"/>
              </a:spcBef>
              <a:spcAft>
                <a:spcPts val="0"/>
              </a:spcAft>
              <a:buClr>
                <a:srgbClr val="595959"/>
              </a:buClr>
              <a:buSzPts val="1400"/>
              <a:buChar char="•"/>
            </a:pPr>
            <a:r>
              <a:rPr lang="en-GB">
                <a:solidFill>
                  <a:srgbClr val="595959"/>
                </a:solidFill>
                <a:latin typeface="Calibri"/>
                <a:ea typeface="Calibri"/>
                <a:cs typeface="Calibri"/>
                <a:sym typeface="Calibri"/>
              </a:rPr>
              <a:t> Identify new commercial opportunities</a:t>
            </a:r>
            <a:endParaRPr>
              <a:solidFill>
                <a:srgbClr val="595959"/>
              </a:solidFill>
              <a:latin typeface="Calibri"/>
              <a:ea typeface="Calibri"/>
              <a:cs typeface="Calibri"/>
              <a:sym typeface="Calibri"/>
            </a:endParaRPr>
          </a:p>
          <a:p>
            <a:pPr marL="0" marR="0" lvl="0" indent="-88900" algn="l" rtl="0">
              <a:lnSpc>
                <a:spcPct val="100000"/>
              </a:lnSpc>
              <a:spcBef>
                <a:spcPts val="0"/>
              </a:spcBef>
              <a:spcAft>
                <a:spcPts val="0"/>
              </a:spcAft>
              <a:buClr>
                <a:srgbClr val="595959"/>
              </a:buClr>
              <a:buSzPts val="1400"/>
              <a:buChar char="•"/>
            </a:pPr>
            <a:r>
              <a:rPr lang="en-GB">
                <a:solidFill>
                  <a:srgbClr val="595959"/>
                </a:solidFill>
                <a:latin typeface="Calibri"/>
                <a:ea typeface="Calibri"/>
                <a:cs typeface="Calibri"/>
                <a:sym typeface="Calibri"/>
              </a:rPr>
              <a:t> Manage project implementations and day-to-day CRM activity</a:t>
            </a:r>
            <a:endParaRPr>
              <a:solidFill>
                <a:srgbClr val="595959"/>
              </a:solidFill>
            </a:endParaRPr>
          </a:p>
          <a:p>
            <a:pPr marL="0" marR="0" lvl="0" indent="0" algn="l" rtl="0">
              <a:lnSpc>
                <a:spcPct val="100000"/>
              </a:lnSpc>
              <a:spcBef>
                <a:spcPts val="0"/>
              </a:spcBef>
              <a:spcAft>
                <a:spcPts val="0"/>
              </a:spcAft>
              <a:buNone/>
            </a:pPr>
            <a:endParaRPr b="0" i="0"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endParaRPr b="0" i="0"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endParaRPr b="0" i="0" u="none" strike="noStrike" cap="none">
              <a:solidFill>
                <a:srgbClr val="595959"/>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Shape 131"/>
        <p:cNvGrpSpPr/>
        <p:nvPr/>
      </p:nvGrpSpPr>
      <p:grpSpPr>
        <a:xfrm>
          <a:off x="0" y="0"/>
          <a:ext cx="0" cy="0"/>
          <a:chOff x="0" y="0"/>
          <a:chExt cx="0" cy="0"/>
        </a:xfrm>
      </p:grpSpPr>
      <p:pic>
        <p:nvPicPr>
          <p:cNvPr id="132" name="Google Shape;132;p20"/>
          <p:cNvPicPr preferRelativeResize="0"/>
          <p:nvPr/>
        </p:nvPicPr>
        <p:blipFill rotWithShape="1">
          <a:blip r:embed="rId3">
            <a:alphaModFix/>
          </a:blip>
          <a:srcRect/>
          <a:stretch/>
        </p:blipFill>
        <p:spPr>
          <a:xfrm>
            <a:off x="0" y="0"/>
            <a:ext cx="12192000" cy="1152000"/>
          </a:xfrm>
          <a:prstGeom prst="rect">
            <a:avLst/>
          </a:prstGeom>
          <a:noFill/>
          <a:ln>
            <a:noFill/>
          </a:ln>
        </p:spPr>
      </p:pic>
      <p:sp>
        <p:nvSpPr>
          <p:cNvPr id="133" name="Google Shape;133;p20"/>
          <p:cNvSpPr/>
          <p:nvPr/>
        </p:nvSpPr>
        <p:spPr>
          <a:xfrm>
            <a:off x="1067970" y="64652"/>
            <a:ext cx="11531407"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595959"/>
                </a:solidFill>
                <a:latin typeface="Calibri"/>
                <a:ea typeface="Calibri"/>
                <a:cs typeface="Calibri"/>
                <a:sym typeface="Calibri"/>
              </a:rPr>
              <a:t>5. PROJECT 3 – SMART PARKING SYSTEM</a:t>
            </a:r>
            <a:endParaRPr sz="3600" b="0" i="0" u="none" strike="noStrike" cap="none">
              <a:solidFill>
                <a:srgbClr val="595959"/>
              </a:solidFill>
              <a:latin typeface="Calibri"/>
              <a:ea typeface="Calibri"/>
              <a:cs typeface="Calibri"/>
              <a:sym typeface="Calibri"/>
            </a:endParaRPr>
          </a:p>
        </p:txBody>
      </p:sp>
      <p:sp>
        <p:nvSpPr>
          <p:cNvPr id="134" name="Google Shape;134;p20"/>
          <p:cNvSpPr/>
          <p:nvPr/>
        </p:nvSpPr>
        <p:spPr>
          <a:xfrm>
            <a:off x="216150" y="892451"/>
            <a:ext cx="11759700" cy="588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rgbClr val="595959"/>
                </a:solidFill>
                <a:latin typeface="Calibri"/>
                <a:ea typeface="Calibri"/>
                <a:cs typeface="Calibri"/>
                <a:sym typeface="Calibri"/>
              </a:rPr>
              <a:t>Aim</a:t>
            </a:r>
            <a:endParaRPr>
              <a:solidFill>
                <a:srgbClr val="595959"/>
              </a:solidFill>
            </a:endParaRPr>
          </a:p>
          <a:p>
            <a:pPr marL="0" lvl="0" indent="0" algn="l" rtl="0">
              <a:spcBef>
                <a:spcPts val="0"/>
              </a:spcBef>
              <a:spcAft>
                <a:spcPts val="0"/>
              </a:spcAft>
              <a:buNone/>
            </a:pPr>
            <a:r>
              <a:rPr lang="en-GB">
                <a:solidFill>
                  <a:srgbClr val="595959"/>
                </a:solidFill>
                <a:latin typeface="Calibri"/>
                <a:ea typeface="Calibri"/>
                <a:cs typeface="Calibri"/>
                <a:sym typeface="Calibri"/>
              </a:rPr>
              <a:t>Our aim is to build a smart parking system towards a complete end-to-end solution, which enables parking operators to remotely and automatically monitor parking occupancy rates in real-time. </a:t>
            </a:r>
            <a:endParaRPr>
              <a:solidFill>
                <a:srgbClr val="595959"/>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r>
              <a:rPr lang="en-GB" b="1" i="0" u="none" strike="noStrike" cap="none">
                <a:solidFill>
                  <a:srgbClr val="595959"/>
                </a:solidFill>
                <a:latin typeface="Calibri"/>
                <a:ea typeface="Calibri"/>
                <a:cs typeface="Calibri"/>
                <a:sym typeface="Calibri"/>
              </a:rPr>
              <a:t>Problem Statement</a:t>
            </a:r>
            <a:endParaRPr>
              <a:solidFill>
                <a:srgbClr val="595959"/>
              </a:solidFill>
            </a:endParaRPr>
          </a:p>
          <a:p>
            <a:pPr marL="0" marR="0" lvl="0" indent="0" algn="just" rtl="0">
              <a:lnSpc>
                <a:spcPct val="100000"/>
              </a:lnSpc>
              <a:spcBef>
                <a:spcPts val="0"/>
              </a:spcBef>
              <a:spcAft>
                <a:spcPts val="0"/>
              </a:spcAft>
              <a:buNone/>
            </a:pPr>
            <a:r>
              <a:rPr lang="en-GB">
                <a:solidFill>
                  <a:srgbClr val="595959"/>
                </a:solidFill>
                <a:latin typeface="Calibri"/>
                <a:ea typeface="Calibri"/>
                <a:cs typeface="Calibri"/>
                <a:sym typeface="Calibri"/>
              </a:rPr>
              <a:t>In present day cities, finding an available parking spot is always difficult for drivers; and it tends to become harder with ever increasing number of private car users. This situation can be seen as an opportunity for smart cities to undertake actions in order enhance the efficiency their parking resources thus leading to reduction in searching times, traffic congestion and road accidents. Problems pertaining to parking and traffic congestion can be solved if the drivers can be informed in advance about the availability of parking spaces at and around their intended destination. </a:t>
            </a:r>
            <a:endParaRPr>
              <a:solidFill>
                <a:srgbClr val="595959"/>
              </a:solidFill>
            </a:endParaRPr>
          </a:p>
          <a:p>
            <a:pPr marL="0" marR="0" lvl="0" indent="0" algn="l" rtl="0">
              <a:lnSpc>
                <a:spcPct val="100000"/>
              </a:lnSpc>
              <a:spcBef>
                <a:spcPts val="0"/>
              </a:spcBef>
              <a:spcAft>
                <a:spcPts val="0"/>
              </a:spcAft>
              <a:buNone/>
            </a:pPr>
            <a:endParaRPr b="0" i="0"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r>
              <a:rPr lang="en-GB" b="1" i="0" u="none" strike="noStrike" cap="none">
                <a:solidFill>
                  <a:srgbClr val="595959"/>
                </a:solidFill>
                <a:latin typeface="Calibri"/>
                <a:ea typeface="Calibri"/>
                <a:cs typeface="Calibri"/>
                <a:sym typeface="Calibri"/>
              </a:rPr>
              <a:t>Objectives</a:t>
            </a:r>
            <a:endParaRPr>
              <a:solidFill>
                <a:srgbClr val="595959"/>
              </a:solidFill>
            </a:endParaRPr>
          </a:p>
          <a:p>
            <a:pPr marL="0" marR="0" lvl="0" indent="-88900" algn="l" rtl="0">
              <a:lnSpc>
                <a:spcPct val="100000"/>
              </a:lnSpc>
              <a:spcBef>
                <a:spcPts val="0"/>
              </a:spcBef>
              <a:spcAft>
                <a:spcPts val="0"/>
              </a:spcAft>
              <a:buClr>
                <a:srgbClr val="595959"/>
              </a:buClr>
              <a:buSzPts val="1400"/>
              <a:buChar char="•"/>
            </a:pPr>
            <a:r>
              <a:rPr lang="en-GB">
                <a:solidFill>
                  <a:srgbClr val="595959"/>
                </a:solidFill>
                <a:latin typeface="Calibri"/>
                <a:ea typeface="Calibri"/>
                <a:cs typeface="Calibri"/>
                <a:sym typeface="Calibri"/>
              </a:rPr>
              <a:t> Implement vehicle detection sensor technology, make use of sensors like Infrared, Passive Infrared (PIR) and Ultrasonic Sensors. </a:t>
            </a:r>
            <a:endParaRPr>
              <a:solidFill>
                <a:srgbClr val="595959"/>
              </a:solidFill>
              <a:latin typeface="Calibri"/>
              <a:ea typeface="Calibri"/>
              <a:cs typeface="Calibri"/>
              <a:sym typeface="Calibri"/>
            </a:endParaRPr>
          </a:p>
          <a:p>
            <a:pPr marL="0" marR="0" lvl="0" indent="-88900" algn="l" rtl="0">
              <a:lnSpc>
                <a:spcPct val="100000"/>
              </a:lnSpc>
              <a:spcBef>
                <a:spcPts val="0"/>
              </a:spcBef>
              <a:spcAft>
                <a:spcPts val="0"/>
              </a:spcAft>
              <a:buClr>
                <a:srgbClr val="595959"/>
              </a:buClr>
              <a:buSzPts val="1400"/>
              <a:buChar char="•"/>
            </a:pPr>
            <a:r>
              <a:rPr lang="en-GB">
                <a:solidFill>
                  <a:srgbClr val="595959"/>
                </a:solidFill>
                <a:latin typeface="Calibri"/>
                <a:ea typeface="Calibri"/>
                <a:cs typeface="Calibri"/>
                <a:sym typeface="Calibri"/>
              </a:rPr>
              <a:t> Build processing unit: the processing unit acts like an intermediate between the sensors and cloud. Data collected from various sensors is sent to the processor and the processor then transmit the data to the cloud server through MQTT (Message Queue Telemetry Transport) Protocol. </a:t>
            </a:r>
            <a:endParaRPr>
              <a:solidFill>
                <a:srgbClr val="595959"/>
              </a:solidFill>
              <a:latin typeface="Calibri"/>
              <a:ea typeface="Calibri"/>
              <a:cs typeface="Calibri"/>
              <a:sym typeface="Calibri"/>
            </a:endParaRPr>
          </a:p>
          <a:p>
            <a:pPr marL="0" marR="0" lvl="0" indent="-88900" algn="l" rtl="0">
              <a:lnSpc>
                <a:spcPct val="100000"/>
              </a:lnSpc>
              <a:spcBef>
                <a:spcPts val="0"/>
              </a:spcBef>
              <a:spcAft>
                <a:spcPts val="0"/>
              </a:spcAft>
              <a:buClr>
                <a:srgbClr val="595959"/>
              </a:buClr>
              <a:buSzPts val="1400"/>
              <a:buChar char="•"/>
            </a:pPr>
            <a:r>
              <a:rPr lang="en-GB">
                <a:solidFill>
                  <a:srgbClr val="595959"/>
                </a:solidFill>
                <a:latin typeface="Calibri"/>
                <a:ea typeface="Calibri"/>
                <a:cs typeface="Calibri"/>
                <a:sym typeface="Calibri"/>
              </a:rPr>
              <a:t> Build Mobile application: the mobile application acts like an interface for the end users to interact with the system, which provides information regarding availability of parking spaces and allowing the end user to book slot accordingly. </a:t>
            </a:r>
            <a:endParaRPr>
              <a:solidFill>
                <a:srgbClr val="595959"/>
              </a:solidFill>
              <a:latin typeface="Calibri"/>
              <a:ea typeface="Calibri"/>
              <a:cs typeface="Calibri"/>
              <a:sym typeface="Calibri"/>
            </a:endParaRPr>
          </a:p>
          <a:p>
            <a:pPr marL="0" marR="0" lvl="0" indent="-88900" algn="l" rtl="0">
              <a:lnSpc>
                <a:spcPct val="100000"/>
              </a:lnSpc>
              <a:spcBef>
                <a:spcPts val="0"/>
              </a:spcBef>
              <a:spcAft>
                <a:spcPts val="0"/>
              </a:spcAft>
              <a:buClr>
                <a:srgbClr val="595959"/>
              </a:buClr>
              <a:buSzPts val="1400"/>
              <a:buChar char="•"/>
            </a:pPr>
            <a:r>
              <a:rPr lang="en-GB">
                <a:solidFill>
                  <a:srgbClr val="595959"/>
                </a:solidFill>
                <a:latin typeface="Calibri"/>
                <a:ea typeface="Calibri"/>
                <a:cs typeface="Calibri"/>
                <a:sym typeface="Calibri"/>
              </a:rPr>
              <a:t> Build the Cloud: The cloud will act as a database to store all the records related to parking areas and end users that have access to the system. It keeps a track of every user connected to the system and maintains information such as time at which the car was parked, time duration for parking a car etc. </a:t>
            </a:r>
            <a:r>
              <a:rPr lang="en-GB" b="0" i="0" u="none" strike="noStrike" cap="none">
                <a:solidFill>
                  <a:srgbClr val="595959"/>
                </a:solidFill>
                <a:latin typeface="Calibri"/>
                <a:ea typeface="Calibri"/>
                <a:cs typeface="Calibri"/>
                <a:sym typeface="Calibri"/>
              </a:rPr>
              <a:t> </a:t>
            </a:r>
            <a:endParaRPr>
              <a:solidFill>
                <a:srgbClr val="595959"/>
              </a:solidFill>
            </a:endParaRPr>
          </a:p>
          <a:p>
            <a:pPr marL="0" marR="0" lvl="0" indent="0" algn="l" rtl="0">
              <a:lnSpc>
                <a:spcPct val="100000"/>
              </a:lnSpc>
              <a:spcBef>
                <a:spcPts val="0"/>
              </a:spcBef>
              <a:spcAft>
                <a:spcPts val="0"/>
              </a:spcAft>
              <a:buNone/>
            </a:pPr>
            <a:endParaRPr b="0" i="0"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r>
              <a:rPr lang="en-GB" b="1" i="0" u="none" strike="noStrike" cap="none">
                <a:solidFill>
                  <a:srgbClr val="595959"/>
                </a:solidFill>
                <a:latin typeface="Calibri"/>
                <a:ea typeface="Calibri"/>
                <a:cs typeface="Calibri"/>
                <a:sym typeface="Calibri"/>
              </a:rPr>
              <a:t>Duration</a:t>
            </a:r>
            <a:r>
              <a:rPr lang="en-GB" b="0" i="0" u="none" strike="noStrike" cap="none">
                <a:solidFill>
                  <a:srgbClr val="595959"/>
                </a:solidFill>
                <a:latin typeface="Calibri"/>
                <a:ea typeface="Calibri"/>
                <a:cs typeface="Calibri"/>
                <a:sym typeface="Calibri"/>
              </a:rPr>
              <a:t>: 3 months (full time)</a:t>
            </a:r>
            <a:endParaRPr>
              <a:solidFill>
                <a:srgbClr val="595959"/>
              </a:solidFill>
            </a:endParaRPr>
          </a:p>
          <a:p>
            <a:pPr marL="0" marR="0" lvl="0" indent="0" algn="l" rtl="0">
              <a:lnSpc>
                <a:spcPct val="100000"/>
              </a:lnSpc>
              <a:spcBef>
                <a:spcPts val="0"/>
              </a:spcBef>
              <a:spcAft>
                <a:spcPts val="0"/>
              </a:spcAft>
              <a:buNone/>
            </a:pPr>
            <a:endParaRPr b="0" i="0"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r>
              <a:rPr lang="en-GB" b="1" i="0" u="none" strike="noStrike" cap="none">
                <a:solidFill>
                  <a:srgbClr val="595959"/>
                </a:solidFill>
                <a:latin typeface="Calibri"/>
                <a:ea typeface="Calibri"/>
                <a:cs typeface="Calibri"/>
                <a:sym typeface="Calibri"/>
              </a:rPr>
              <a:t>Essential Requirements</a:t>
            </a:r>
            <a:r>
              <a:rPr lang="en-GB" b="0" i="0" u="none" strike="noStrike" cap="none">
                <a:solidFill>
                  <a:srgbClr val="595959"/>
                </a:solidFill>
                <a:latin typeface="Calibri"/>
                <a:ea typeface="Calibri"/>
                <a:cs typeface="Calibri"/>
                <a:sym typeface="Calibri"/>
              </a:rPr>
              <a:t>: Technology Interest, Good Comprehension of IT</a:t>
            </a:r>
            <a:endParaRPr>
              <a:solidFill>
                <a:srgbClr val="595959"/>
              </a:solidFill>
            </a:endParaRPr>
          </a:p>
          <a:p>
            <a:pPr marL="0" marR="0" lvl="0" indent="0" algn="l" rtl="0">
              <a:lnSpc>
                <a:spcPct val="100000"/>
              </a:lnSpc>
              <a:spcBef>
                <a:spcPts val="0"/>
              </a:spcBef>
              <a:spcAft>
                <a:spcPts val="0"/>
              </a:spcAft>
              <a:buNone/>
            </a:pPr>
            <a:endParaRPr b="0" i="0"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r>
              <a:rPr lang="en-GB" b="1" i="0" u="none" strike="noStrike" cap="none">
                <a:solidFill>
                  <a:srgbClr val="595959"/>
                </a:solidFill>
                <a:latin typeface="Calibri"/>
                <a:ea typeface="Calibri"/>
                <a:cs typeface="Calibri"/>
                <a:sym typeface="Calibri"/>
              </a:rPr>
              <a:t>Learning and Skills Development Opportunities</a:t>
            </a:r>
            <a:endParaRPr>
              <a:solidFill>
                <a:srgbClr val="595959"/>
              </a:solidFill>
            </a:endParaRPr>
          </a:p>
          <a:p>
            <a:pPr marL="0" marR="0" lvl="0" indent="-88900" algn="l" rtl="0">
              <a:lnSpc>
                <a:spcPct val="100000"/>
              </a:lnSpc>
              <a:spcBef>
                <a:spcPts val="0"/>
              </a:spcBef>
              <a:spcAft>
                <a:spcPts val="0"/>
              </a:spcAft>
              <a:buClr>
                <a:srgbClr val="595959"/>
              </a:buClr>
              <a:buSzPts val="1400"/>
              <a:buChar char="•"/>
            </a:pPr>
            <a:r>
              <a:rPr lang="en-GB" b="0" i="0" u="none" strike="noStrike" cap="none">
                <a:solidFill>
                  <a:srgbClr val="595959"/>
                </a:solidFill>
                <a:latin typeface="Montserrat"/>
                <a:ea typeface="Montserrat"/>
                <a:cs typeface="Montserrat"/>
                <a:sym typeface="Montserrat"/>
              </a:rPr>
              <a:t> </a:t>
            </a:r>
            <a:r>
              <a:rPr lang="en-GB">
                <a:solidFill>
                  <a:srgbClr val="595959"/>
                </a:solidFill>
                <a:latin typeface="Calibri"/>
                <a:ea typeface="Calibri"/>
                <a:cs typeface="Calibri"/>
                <a:sym typeface="Calibri"/>
              </a:rPr>
              <a:t>Complex problem-solving skills</a:t>
            </a:r>
            <a:endParaRPr>
              <a:solidFill>
                <a:srgbClr val="595959"/>
              </a:solidFill>
              <a:latin typeface="Calibri"/>
              <a:ea typeface="Calibri"/>
              <a:cs typeface="Calibri"/>
              <a:sym typeface="Calibri"/>
            </a:endParaRPr>
          </a:p>
          <a:p>
            <a:pPr marL="0" marR="0" lvl="0" indent="-88900" algn="l" rtl="0">
              <a:lnSpc>
                <a:spcPct val="100000"/>
              </a:lnSpc>
              <a:spcBef>
                <a:spcPts val="0"/>
              </a:spcBef>
              <a:spcAft>
                <a:spcPts val="0"/>
              </a:spcAft>
              <a:buClr>
                <a:srgbClr val="595959"/>
              </a:buClr>
              <a:buSzPts val="1400"/>
              <a:buChar char="•"/>
            </a:pPr>
            <a:r>
              <a:rPr lang="en-GB">
                <a:solidFill>
                  <a:srgbClr val="595959"/>
                </a:solidFill>
                <a:latin typeface="Calibri"/>
                <a:ea typeface="Calibri"/>
                <a:cs typeface="Calibri"/>
                <a:sym typeface="Calibri"/>
              </a:rPr>
              <a:t> Strong understanding of responsive front end design principles</a:t>
            </a:r>
            <a:endParaRPr>
              <a:solidFill>
                <a:srgbClr val="595959"/>
              </a:solidFill>
              <a:latin typeface="Calibri"/>
              <a:ea typeface="Calibri"/>
              <a:cs typeface="Calibri"/>
              <a:sym typeface="Calibri"/>
            </a:endParaRPr>
          </a:p>
          <a:p>
            <a:pPr marL="0" marR="0" lvl="0" indent="-88900" algn="l" rtl="0">
              <a:lnSpc>
                <a:spcPct val="100000"/>
              </a:lnSpc>
              <a:spcBef>
                <a:spcPts val="0"/>
              </a:spcBef>
              <a:spcAft>
                <a:spcPts val="0"/>
              </a:spcAft>
              <a:buClr>
                <a:srgbClr val="595959"/>
              </a:buClr>
              <a:buSzPts val="1400"/>
              <a:buChar char="•"/>
            </a:pPr>
            <a:r>
              <a:rPr lang="en-GB">
                <a:solidFill>
                  <a:srgbClr val="595959"/>
                </a:solidFill>
                <a:latin typeface="Calibri"/>
                <a:ea typeface="Calibri"/>
                <a:cs typeface="Calibri"/>
                <a:sym typeface="Calibri"/>
              </a:rPr>
              <a:t> Be skilled at development and verification using different coding languages</a:t>
            </a:r>
            <a:endParaRPr b="0" i="0" u="none" strike="noStrike" cap="none">
              <a:solidFill>
                <a:srgbClr val="595959"/>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Shape 138"/>
        <p:cNvGrpSpPr/>
        <p:nvPr/>
      </p:nvGrpSpPr>
      <p:grpSpPr>
        <a:xfrm>
          <a:off x="0" y="0"/>
          <a:ext cx="0" cy="0"/>
          <a:chOff x="0" y="0"/>
          <a:chExt cx="0" cy="0"/>
        </a:xfrm>
      </p:grpSpPr>
      <p:pic>
        <p:nvPicPr>
          <p:cNvPr id="139" name="Google Shape;139;gd0713f43ce_0_6"/>
          <p:cNvPicPr preferRelativeResize="0"/>
          <p:nvPr/>
        </p:nvPicPr>
        <p:blipFill rotWithShape="1">
          <a:blip r:embed="rId3">
            <a:alphaModFix/>
          </a:blip>
          <a:srcRect/>
          <a:stretch/>
        </p:blipFill>
        <p:spPr>
          <a:xfrm>
            <a:off x="0" y="0"/>
            <a:ext cx="12192000" cy="1152000"/>
          </a:xfrm>
          <a:prstGeom prst="rect">
            <a:avLst/>
          </a:prstGeom>
          <a:noFill/>
          <a:ln>
            <a:noFill/>
          </a:ln>
        </p:spPr>
      </p:pic>
      <p:sp>
        <p:nvSpPr>
          <p:cNvPr id="140" name="Google Shape;140;gd0713f43ce_0_6"/>
          <p:cNvSpPr/>
          <p:nvPr/>
        </p:nvSpPr>
        <p:spPr>
          <a:xfrm>
            <a:off x="1067970" y="64652"/>
            <a:ext cx="115314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595959"/>
                </a:solidFill>
                <a:latin typeface="Calibri"/>
                <a:ea typeface="Calibri"/>
                <a:cs typeface="Calibri"/>
                <a:sym typeface="Calibri"/>
              </a:rPr>
              <a:t>5. PROJECT </a:t>
            </a:r>
            <a:r>
              <a:rPr lang="en-GB" sz="3600">
                <a:solidFill>
                  <a:srgbClr val="595959"/>
                </a:solidFill>
                <a:latin typeface="Calibri"/>
                <a:ea typeface="Calibri"/>
                <a:cs typeface="Calibri"/>
                <a:sym typeface="Calibri"/>
              </a:rPr>
              <a:t>4</a:t>
            </a:r>
            <a:r>
              <a:rPr lang="en-GB" sz="3600" b="0" i="0" u="none" strike="noStrike" cap="none">
                <a:solidFill>
                  <a:srgbClr val="595959"/>
                </a:solidFill>
                <a:latin typeface="Calibri"/>
                <a:ea typeface="Calibri"/>
                <a:cs typeface="Calibri"/>
                <a:sym typeface="Calibri"/>
              </a:rPr>
              <a:t> – </a:t>
            </a:r>
            <a:r>
              <a:rPr lang="en-GB" sz="3600">
                <a:solidFill>
                  <a:srgbClr val="595959"/>
                </a:solidFill>
                <a:latin typeface="Calibri"/>
                <a:ea typeface="Calibri"/>
                <a:cs typeface="Calibri"/>
                <a:sym typeface="Calibri"/>
              </a:rPr>
              <a:t>BUSINESS DEVELOPMENT</a:t>
            </a:r>
            <a:endParaRPr sz="3600" b="0" i="0" u="none" strike="noStrike" cap="none">
              <a:solidFill>
                <a:srgbClr val="595959"/>
              </a:solidFill>
              <a:latin typeface="Calibri"/>
              <a:ea typeface="Calibri"/>
              <a:cs typeface="Calibri"/>
              <a:sym typeface="Calibri"/>
            </a:endParaRPr>
          </a:p>
        </p:txBody>
      </p:sp>
      <p:sp>
        <p:nvSpPr>
          <p:cNvPr id="141" name="Google Shape;141;gd0713f43ce_0_6"/>
          <p:cNvSpPr/>
          <p:nvPr/>
        </p:nvSpPr>
        <p:spPr>
          <a:xfrm>
            <a:off x="216150" y="892451"/>
            <a:ext cx="11759700" cy="588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b="1">
                <a:solidFill>
                  <a:srgbClr val="595959"/>
                </a:solidFill>
                <a:latin typeface="Calibri"/>
                <a:ea typeface="Calibri"/>
                <a:cs typeface="Calibri"/>
                <a:sym typeface="Calibri"/>
              </a:rPr>
              <a:t>The Role</a:t>
            </a:r>
            <a:endParaRPr>
              <a:solidFill>
                <a:srgbClr val="595959"/>
              </a:solidFill>
            </a:endParaRPr>
          </a:p>
          <a:p>
            <a:pPr marL="0" marR="0" lvl="0" indent="0" algn="just" rtl="0">
              <a:lnSpc>
                <a:spcPct val="100000"/>
              </a:lnSpc>
              <a:spcBef>
                <a:spcPts val="0"/>
              </a:spcBef>
              <a:spcAft>
                <a:spcPts val="0"/>
              </a:spcAft>
              <a:buNone/>
            </a:pPr>
            <a:r>
              <a:rPr lang="en-GB">
                <a:solidFill>
                  <a:srgbClr val="595959"/>
                </a:solidFill>
                <a:latin typeface="Calibri"/>
                <a:ea typeface="Calibri"/>
                <a:cs typeface="Calibri"/>
                <a:sym typeface="Calibri"/>
              </a:rPr>
              <a:t>This is a varied role where you will be responsible for delivering leads and managing your own work-loads, diary and appointments. The successful candidate must have the determination and ability to deliver results unsupervised, whilst maintaining the passion to engage with clients for new business opportunities.  As part of the business development team,  you will be in charge of managing a list of clients, generating new revenues and analysing the markets</a:t>
            </a:r>
            <a:r>
              <a:rPr lang="en-GB" sz="1300">
                <a:solidFill>
                  <a:srgbClr val="454545"/>
                </a:solidFill>
                <a:highlight>
                  <a:srgbClr val="FFFFFF"/>
                </a:highlight>
              </a:rPr>
              <a:t>.</a:t>
            </a:r>
            <a:endParaRPr sz="1300">
              <a:solidFill>
                <a:srgbClr val="454545"/>
              </a:solidFill>
              <a:highlight>
                <a:srgbClr val="FFFFFF"/>
              </a:highlight>
            </a:endParaRPr>
          </a:p>
          <a:p>
            <a:pPr marL="0" lvl="0" indent="0" algn="l" rtl="0">
              <a:spcBef>
                <a:spcPts val="0"/>
              </a:spcBef>
              <a:spcAft>
                <a:spcPts val="0"/>
              </a:spcAft>
              <a:buNone/>
            </a:pPr>
            <a:endParaRPr b="1">
              <a:solidFill>
                <a:srgbClr val="595959"/>
              </a:solidFill>
              <a:latin typeface="Calibri"/>
              <a:ea typeface="Calibri"/>
              <a:cs typeface="Calibri"/>
              <a:sym typeface="Calibri"/>
            </a:endParaRPr>
          </a:p>
          <a:p>
            <a:pPr marL="0" lvl="0" indent="0" algn="l" rtl="0">
              <a:spcBef>
                <a:spcPts val="0"/>
              </a:spcBef>
              <a:spcAft>
                <a:spcPts val="0"/>
              </a:spcAft>
              <a:buNone/>
            </a:pPr>
            <a:r>
              <a:rPr lang="en-GB" b="1">
                <a:solidFill>
                  <a:srgbClr val="595959"/>
                </a:solidFill>
                <a:latin typeface="Calibri"/>
                <a:ea typeface="Calibri"/>
                <a:cs typeface="Calibri"/>
                <a:sym typeface="Calibri"/>
              </a:rPr>
              <a:t>The Benefits</a:t>
            </a:r>
            <a:endParaRPr b="1">
              <a:solidFill>
                <a:srgbClr val="595959"/>
              </a:solidFill>
              <a:latin typeface="Calibri"/>
              <a:ea typeface="Calibri"/>
              <a:cs typeface="Calibri"/>
              <a:sym typeface="Calibri"/>
            </a:endParaRPr>
          </a:p>
          <a:p>
            <a:pPr marL="0" lvl="0" indent="0" algn="just" rtl="0">
              <a:spcBef>
                <a:spcPts val="0"/>
              </a:spcBef>
              <a:spcAft>
                <a:spcPts val="0"/>
              </a:spcAft>
              <a:buNone/>
            </a:pPr>
            <a:r>
              <a:rPr lang="en-GB">
                <a:solidFill>
                  <a:srgbClr val="595959"/>
                </a:solidFill>
                <a:latin typeface="Calibri"/>
                <a:ea typeface="Calibri"/>
                <a:cs typeface="Calibri"/>
                <a:sym typeface="Calibri"/>
              </a:rPr>
              <a:t>DTI offers exciting opportunities to learn and develop the vital skills that are needed in the world of business development. As part of a small team, you will have the opportunity to support business growth for an SME.</a:t>
            </a:r>
            <a:endParaRPr sz="1300">
              <a:solidFill>
                <a:srgbClr val="454545"/>
              </a:solidFill>
              <a:highlight>
                <a:srgbClr val="FFFFFF"/>
              </a:highlight>
            </a:endParaRPr>
          </a:p>
          <a:p>
            <a:pPr marL="0" lvl="0" indent="0" algn="just" rtl="0">
              <a:spcBef>
                <a:spcPts val="0"/>
              </a:spcBef>
              <a:spcAft>
                <a:spcPts val="0"/>
              </a:spcAft>
              <a:buNone/>
            </a:pPr>
            <a:endParaRPr sz="1300">
              <a:solidFill>
                <a:srgbClr val="454545"/>
              </a:solidFill>
              <a:highlight>
                <a:srgbClr val="FFFFFF"/>
              </a:highlight>
            </a:endParaRPr>
          </a:p>
          <a:p>
            <a:pPr marL="0" lvl="0" indent="0" algn="l" rtl="0">
              <a:spcBef>
                <a:spcPts val="0"/>
              </a:spcBef>
              <a:spcAft>
                <a:spcPts val="0"/>
              </a:spcAft>
              <a:buNone/>
            </a:pPr>
            <a:r>
              <a:rPr lang="en-GB" b="1">
                <a:solidFill>
                  <a:srgbClr val="595959"/>
                </a:solidFill>
                <a:latin typeface="Calibri"/>
                <a:ea typeface="Calibri"/>
                <a:cs typeface="Calibri"/>
                <a:sym typeface="Calibri"/>
              </a:rPr>
              <a:t>The Person</a:t>
            </a:r>
            <a:endParaRPr sz="1300">
              <a:solidFill>
                <a:srgbClr val="454545"/>
              </a:solidFill>
              <a:highlight>
                <a:srgbClr val="FFFFFF"/>
              </a:highlight>
            </a:endParaRPr>
          </a:p>
          <a:p>
            <a:pPr marL="457200" marR="0" lvl="0" indent="-317500" algn="l" rtl="0">
              <a:lnSpc>
                <a:spcPct val="100000"/>
              </a:lnSpc>
              <a:spcBef>
                <a:spcPts val="0"/>
              </a:spcBef>
              <a:spcAft>
                <a:spcPts val="0"/>
              </a:spcAft>
              <a:buClr>
                <a:srgbClr val="595959"/>
              </a:buClr>
              <a:buSzPts val="1400"/>
              <a:buFont typeface="Calibri"/>
              <a:buChar char="●"/>
            </a:pPr>
            <a:r>
              <a:rPr lang="en-GB">
                <a:solidFill>
                  <a:srgbClr val="595959"/>
                </a:solidFill>
                <a:latin typeface="Calibri"/>
                <a:ea typeface="Calibri"/>
                <a:cs typeface="Calibri"/>
                <a:sym typeface="Calibri"/>
              </a:rPr>
              <a:t>Able to set and work towards long-term goals</a:t>
            </a:r>
            <a:endParaRPr>
              <a:solidFill>
                <a:srgbClr val="595959"/>
              </a:solidFill>
              <a:latin typeface="Calibri"/>
              <a:ea typeface="Calibri"/>
              <a:cs typeface="Calibri"/>
              <a:sym typeface="Calibri"/>
            </a:endParaRPr>
          </a:p>
          <a:p>
            <a:pPr marL="457200" marR="0" lvl="0" indent="-317500" algn="l" rtl="0">
              <a:lnSpc>
                <a:spcPct val="100000"/>
              </a:lnSpc>
              <a:spcBef>
                <a:spcPts val="0"/>
              </a:spcBef>
              <a:spcAft>
                <a:spcPts val="0"/>
              </a:spcAft>
              <a:buClr>
                <a:srgbClr val="595959"/>
              </a:buClr>
              <a:buSzPts val="1400"/>
              <a:buFont typeface="Calibri"/>
              <a:buChar char="●"/>
            </a:pPr>
            <a:r>
              <a:rPr lang="en-GB">
                <a:solidFill>
                  <a:srgbClr val="595959"/>
                </a:solidFill>
                <a:latin typeface="Calibri"/>
                <a:ea typeface="Calibri"/>
                <a:cs typeface="Calibri"/>
                <a:sym typeface="Calibri"/>
              </a:rPr>
              <a:t>Experience of winning new business and building relationships</a:t>
            </a:r>
            <a:endParaRPr>
              <a:solidFill>
                <a:srgbClr val="595959"/>
              </a:solidFill>
              <a:latin typeface="Calibri"/>
              <a:ea typeface="Calibri"/>
              <a:cs typeface="Calibri"/>
              <a:sym typeface="Calibri"/>
            </a:endParaRPr>
          </a:p>
          <a:p>
            <a:pPr marL="457200" marR="0" lvl="0" indent="-317500" algn="l" rtl="0">
              <a:lnSpc>
                <a:spcPct val="100000"/>
              </a:lnSpc>
              <a:spcBef>
                <a:spcPts val="0"/>
              </a:spcBef>
              <a:spcAft>
                <a:spcPts val="0"/>
              </a:spcAft>
              <a:buClr>
                <a:srgbClr val="595959"/>
              </a:buClr>
              <a:buSzPts val="1400"/>
              <a:buFont typeface="Calibri"/>
              <a:buChar char="●"/>
            </a:pPr>
            <a:r>
              <a:rPr lang="en-GB">
                <a:solidFill>
                  <a:srgbClr val="595959"/>
                </a:solidFill>
                <a:latin typeface="Calibri"/>
                <a:ea typeface="Calibri"/>
                <a:cs typeface="Calibri"/>
                <a:sym typeface="Calibri"/>
              </a:rPr>
              <a:t>Entrepreneurial mindset with a pro-active attitude</a:t>
            </a:r>
            <a:endParaRPr>
              <a:solidFill>
                <a:srgbClr val="595959"/>
              </a:solidFill>
              <a:latin typeface="Calibri"/>
              <a:ea typeface="Calibri"/>
              <a:cs typeface="Calibri"/>
              <a:sym typeface="Calibri"/>
            </a:endParaRPr>
          </a:p>
          <a:p>
            <a:pPr marL="457200" marR="0" lvl="0" indent="-317500" algn="l" rtl="0">
              <a:lnSpc>
                <a:spcPct val="100000"/>
              </a:lnSpc>
              <a:spcBef>
                <a:spcPts val="0"/>
              </a:spcBef>
              <a:spcAft>
                <a:spcPts val="0"/>
              </a:spcAft>
              <a:buClr>
                <a:srgbClr val="595959"/>
              </a:buClr>
              <a:buSzPts val="1400"/>
              <a:buFont typeface="Calibri"/>
              <a:buChar char="●"/>
            </a:pPr>
            <a:r>
              <a:rPr lang="en-GB">
                <a:solidFill>
                  <a:srgbClr val="595959"/>
                </a:solidFill>
                <a:latin typeface="Calibri"/>
                <a:ea typeface="Calibri"/>
                <a:cs typeface="Calibri"/>
                <a:sym typeface="Calibri"/>
              </a:rPr>
              <a:t>Natural networking ability - able to confidently approach others and build rapport with ease</a:t>
            </a:r>
            <a:endParaRPr>
              <a:solidFill>
                <a:srgbClr val="595959"/>
              </a:solidFill>
              <a:latin typeface="Calibri"/>
              <a:ea typeface="Calibri"/>
              <a:cs typeface="Calibri"/>
              <a:sym typeface="Calibri"/>
            </a:endParaRPr>
          </a:p>
          <a:p>
            <a:pPr marL="457200" marR="0" lvl="0" indent="-317500" algn="l" rtl="0">
              <a:lnSpc>
                <a:spcPct val="100000"/>
              </a:lnSpc>
              <a:spcBef>
                <a:spcPts val="0"/>
              </a:spcBef>
              <a:spcAft>
                <a:spcPts val="0"/>
              </a:spcAft>
              <a:buClr>
                <a:srgbClr val="595959"/>
              </a:buClr>
              <a:buSzPts val="1400"/>
              <a:buFont typeface="Calibri"/>
              <a:buChar char="●"/>
            </a:pPr>
            <a:r>
              <a:rPr lang="en-GB">
                <a:solidFill>
                  <a:srgbClr val="595959"/>
                </a:solidFill>
                <a:latin typeface="Calibri"/>
                <a:ea typeface="Calibri"/>
                <a:cs typeface="Calibri"/>
                <a:sym typeface="Calibri"/>
              </a:rPr>
              <a:t>Drive and ambition to learn, develop and progress</a:t>
            </a:r>
            <a:endParaRPr>
              <a:solidFill>
                <a:srgbClr val="595959"/>
              </a:solidFill>
              <a:latin typeface="Calibri"/>
              <a:ea typeface="Calibri"/>
              <a:cs typeface="Calibri"/>
              <a:sym typeface="Calibri"/>
            </a:endParaRPr>
          </a:p>
          <a:p>
            <a:pPr marL="457200" marR="0" lvl="0" indent="-317500" algn="l" rtl="0">
              <a:lnSpc>
                <a:spcPct val="100000"/>
              </a:lnSpc>
              <a:spcBef>
                <a:spcPts val="0"/>
              </a:spcBef>
              <a:spcAft>
                <a:spcPts val="0"/>
              </a:spcAft>
              <a:buClr>
                <a:srgbClr val="595959"/>
              </a:buClr>
              <a:buSzPts val="1400"/>
              <a:buFont typeface="Calibri"/>
              <a:buChar char="●"/>
            </a:pPr>
            <a:r>
              <a:rPr lang="en-GB">
                <a:solidFill>
                  <a:srgbClr val="595959"/>
                </a:solidFill>
                <a:latin typeface="Calibri"/>
                <a:ea typeface="Calibri"/>
                <a:cs typeface="Calibri"/>
                <a:sym typeface="Calibri"/>
              </a:rPr>
              <a:t>Demonstrate consideration for your career and how that will help your growth</a:t>
            </a:r>
            <a:endParaRPr sz="1300">
              <a:solidFill>
                <a:srgbClr val="454545"/>
              </a:solidFill>
              <a:highlight>
                <a:srgbClr val="FFFFFF"/>
              </a:highlight>
            </a:endParaRPr>
          </a:p>
          <a:p>
            <a:pPr marL="0" marR="0" lvl="0" indent="0" algn="l" rtl="0">
              <a:lnSpc>
                <a:spcPct val="100000"/>
              </a:lnSpc>
              <a:spcBef>
                <a:spcPts val="0"/>
              </a:spcBef>
              <a:spcAft>
                <a:spcPts val="0"/>
              </a:spcAft>
              <a:buNone/>
            </a:pPr>
            <a:endParaRPr b="0" i="0"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r>
              <a:rPr lang="en-GB" b="1">
                <a:solidFill>
                  <a:srgbClr val="595959"/>
                </a:solidFill>
                <a:latin typeface="Calibri"/>
                <a:ea typeface="Calibri"/>
                <a:cs typeface="Calibri"/>
                <a:sym typeface="Calibri"/>
              </a:rPr>
              <a:t>Key Duties</a:t>
            </a:r>
            <a:endParaRPr>
              <a:solidFill>
                <a:srgbClr val="595959"/>
              </a:solidFill>
              <a:latin typeface="Calibri"/>
              <a:ea typeface="Calibri"/>
              <a:cs typeface="Calibri"/>
              <a:sym typeface="Calibri"/>
            </a:endParaRPr>
          </a:p>
          <a:p>
            <a:pPr marL="457200" marR="0" lvl="0" indent="-317500" algn="l" rtl="0">
              <a:lnSpc>
                <a:spcPct val="100000"/>
              </a:lnSpc>
              <a:spcBef>
                <a:spcPts val="0"/>
              </a:spcBef>
              <a:spcAft>
                <a:spcPts val="0"/>
              </a:spcAft>
              <a:buClr>
                <a:srgbClr val="595959"/>
              </a:buClr>
              <a:buSzPts val="1400"/>
              <a:buFont typeface="Calibri"/>
              <a:buChar char="●"/>
            </a:pPr>
            <a:r>
              <a:rPr lang="en-GB">
                <a:solidFill>
                  <a:srgbClr val="595959"/>
                </a:solidFill>
                <a:latin typeface="Calibri"/>
                <a:ea typeface="Calibri"/>
                <a:cs typeface="Calibri"/>
                <a:sym typeface="Calibri"/>
              </a:rPr>
              <a:t>Researching organisations and individuals to find new opportunities.</a:t>
            </a:r>
            <a:endParaRPr>
              <a:solidFill>
                <a:srgbClr val="595959"/>
              </a:solidFill>
              <a:latin typeface="Calibri"/>
              <a:ea typeface="Calibri"/>
              <a:cs typeface="Calibri"/>
              <a:sym typeface="Calibri"/>
            </a:endParaRPr>
          </a:p>
          <a:p>
            <a:pPr marL="457200" marR="0" lvl="0" indent="-317500" algn="l" rtl="0">
              <a:lnSpc>
                <a:spcPct val="100000"/>
              </a:lnSpc>
              <a:spcBef>
                <a:spcPts val="0"/>
              </a:spcBef>
              <a:spcAft>
                <a:spcPts val="0"/>
              </a:spcAft>
              <a:buClr>
                <a:srgbClr val="595959"/>
              </a:buClr>
              <a:buSzPts val="1400"/>
              <a:buFont typeface="Calibri"/>
              <a:buChar char="●"/>
            </a:pPr>
            <a:r>
              <a:rPr lang="en-GB">
                <a:solidFill>
                  <a:srgbClr val="595959"/>
                </a:solidFill>
                <a:latin typeface="Calibri"/>
                <a:ea typeface="Calibri"/>
                <a:cs typeface="Calibri"/>
                <a:sym typeface="Calibri"/>
              </a:rPr>
              <a:t>Promote digital presence through social networks e.g LinkedIn, twitter</a:t>
            </a:r>
            <a:endParaRPr>
              <a:solidFill>
                <a:srgbClr val="595959"/>
              </a:solidFill>
              <a:latin typeface="Calibri"/>
              <a:ea typeface="Calibri"/>
              <a:cs typeface="Calibri"/>
              <a:sym typeface="Calibri"/>
            </a:endParaRPr>
          </a:p>
          <a:p>
            <a:pPr marL="457200" marR="0" lvl="0" indent="-317500" algn="l" rtl="0">
              <a:lnSpc>
                <a:spcPct val="100000"/>
              </a:lnSpc>
              <a:spcBef>
                <a:spcPts val="0"/>
              </a:spcBef>
              <a:spcAft>
                <a:spcPts val="0"/>
              </a:spcAft>
              <a:buClr>
                <a:srgbClr val="595959"/>
              </a:buClr>
              <a:buSzPts val="1400"/>
              <a:buFont typeface="Calibri"/>
              <a:buChar char="●"/>
            </a:pPr>
            <a:r>
              <a:rPr lang="en-GB">
                <a:solidFill>
                  <a:srgbClr val="595959"/>
                </a:solidFill>
                <a:latin typeface="Calibri"/>
                <a:ea typeface="Calibri"/>
                <a:cs typeface="Calibri"/>
                <a:sym typeface="Calibri"/>
              </a:rPr>
              <a:t>Develop product lines and client base</a:t>
            </a:r>
            <a:endParaRPr>
              <a:solidFill>
                <a:srgbClr val="595959"/>
              </a:solidFill>
              <a:latin typeface="Calibri"/>
              <a:ea typeface="Calibri"/>
              <a:cs typeface="Calibri"/>
              <a:sym typeface="Calibri"/>
            </a:endParaRPr>
          </a:p>
          <a:p>
            <a:pPr marL="457200" marR="0" lvl="0" indent="-317500" algn="l" rtl="0">
              <a:lnSpc>
                <a:spcPct val="100000"/>
              </a:lnSpc>
              <a:spcBef>
                <a:spcPts val="0"/>
              </a:spcBef>
              <a:spcAft>
                <a:spcPts val="0"/>
              </a:spcAft>
              <a:buClr>
                <a:srgbClr val="595959"/>
              </a:buClr>
              <a:buSzPts val="1400"/>
              <a:buFont typeface="Calibri"/>
              <a:buChar char="●"/>
            </a:pPr>
            <a:r>
              <a:rPr lang="en-GB">
                <a:solidFill>
                  <a:srgbClr val="595959"/>
                </a:solidFill>
                <a:latin typeface="Calibri"/>
                <a:ea typeface="Calibri"/>
                <a:cs typeface="Calibri"/>
                <a:sym typeface="Calibri"/>
              </a:rPr>
              <a:t>Benchmark competitors for product lines and DTI services</a:t>
            </a:r>
            <a:endParaRPr>
              <a:solidFill>
                <a:srgbClr val="595959"/>
              </a:solidFill>
              <a:latin typeface="Calibri"/>
              <a:ea typeface="Calibri"/>
              <a:cs typeface="Calibri"/>
              <a:sym typeface="Calibri"/>
            </a:endParaRPr>
          </a:p>
          <a:p>
            <a:pPr marL="457200" marR="0" lvl="0" indent="-317500" algn="l" rtl="0">
              <a:lnSpc>
                <a:spcPct val="100000"/>
              </a:lnSpc>
              <a:spcBef>
                <a:spcPts val="0"/>
              </a:spcBef>
              <a:spcAft>
                <a:spcPts val="0"/>
              </a:spcAft>
              <a:buClr>
                <a:srgbClr val="595959"/>
              </a:buClr>
              <a:buSzPts val="1400"/>
              <a:buFont typeface="Calibri"/>
              <a:buChar char="●"/>
            </a:pPr>
            <a:r>
              <a:rPr lang="en-GB">
                <a:solidFill>
                  <a:srgbClr val="595959"/>
                </a:solidFill>
                <a:latin typeface="Calibri"/>
                <a:ea typeface="Calibri"/>
                <a:cs typeface="Calibri"/>
                <a:sym typeface="Calibri"/>
              </a:rPr>
              <a:t>Perform market research and identify emerging technology trends</a:t>
            </a:r>
            <a:endParaRPr>
              <a:solidFill>
                <a:srgbClr val="595959"/>
              </a:solidFill>
              <a:latin typeface="Calibri"/>
              <a:ea typeface="Calibri"/>
              <a:cs typeface="Calibri"/>
              <a:sym typeface="Calibri"/>
            </a:endParaRPr>
          </a:p>
          <a:p>
            <a:pPr marL="457200" marR="0" lvl="0" indent="-317500" algn="l" rtl="0">
              <a:lnSpc>
                <a:spcPct val="100000"/>
              </a:lnSpc>
              <a:spcBef>
                <a:spcPts val="0"/>
              </a:spcBef>
              <a:spcAft>
                <a:spcPts val="0"/>
              </a:spcAft>
              <a:buClr>
                <a:srgbClr val="595959"/>
              </a:buClr>
              <a:buSzPts val="1400"/>
              <a:buFont typeface="Calibri"/>
              <a:buChar char="●"/>
            </a:pPr>
            <a:r>
              <a:rPr lang="en-GB">
                <a:solidFill>
                  <a:srgbClr val="595959"/>
                </a:solidFill>
                <a:latin typeface="Calibri"/>
                <a:ea typeface="Calibri"/>
                <a:cs typeface="Calibri"/>
                <a:sym typeface="Calibri"/>
              </a:rPr>
              <a:t>Plan and overlook marketing communication and campaigns</a:t>
            </a:r>
            <a:endParaRPr sz="1300">
              <a:solidFill>
                <a:srgbClr val="454545"/>
              </a:solidFill>
              <a:highlight>
                <a:srgbClr val="FFFFFF"/>
              </a:highlight>
            </a:endParaRPr>
          </a:p>
          <a:p>
            <a:pPr marL="0" marR="0" lvl="0" indent="0" algn="l" rtl="0">
              <a:lnSpc>
                <a:spcPct val="100000"/>
              </a:lnSpc>
              <a:spcBef>
                <a:spcPts val="0"/>
              </a:spcBef>
              <a:spcAft>
                <a:spcPts val="0"/>
              </a:spcAft>
              <a:buNone/>
            </a:pPr>
            <a:endParaRPr sz="1300">
              <a:solidFill>
                <a:srgbClr val="454545"/>
              </a:solidFill>
              <a:highlight>
                <a:srgbClr val="FFFFFF"/>
              </a:highlight>
            </a:endParaRPr>
          </a:p>
          <a:p>
            <a:pPr marL="0" marR="0" lvl="0" indent="0" algn="l" rtl="0">
              <a:lnSpc>
                <a:spcPct val="100000"/>
              </a:lnSpc>
              <a:spcBef>
                <a:spcPts val="0"/>
              </a:spcBef>
              <a:spcAft>
                <a:spcPts val="0"/>
              </a:spcAft>
              <a:buNone/>
            </a:pPr>
            <a:endParaRPr>
              <a:solidFill>
                <a:srgbClr val="595959"/>
              </a:solidFill>
              <a:latin typeface="Calibri"/>
              <a:ea typeface="Calibri"/>
              <a:cs typeface="Calibri"/>
              <a:sym typeface="Calibri"/>
            </a:endParaRPr>
          </a:p>
          <a:p>
            <a:pPr marL="0" marR="0" lvl="0" indent="0" algn="l" rtl="0">
              <a:lnSpc>
                <a:spcPct val="100000"/>
              </a:lnSpc>
              <a:spcBef>
                <a:spcPts val="0"/>
              </a:spcBef>
              <a:spcAft>
                <a:spcPts val="0"/>
              </a:spcAft>
              <a:buNone/>
            </a:pPr>
            <a:endParaRPr b="0" i="0" u="none" strike="noStrike" cap="none">
              <a:solidFill>
                <a:srgbClr val="595959"/>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Shape 145"/>
        <p:cNvGrpSpPr/>
        <p:nvPr/>
      </p:nvGrpSpPr>
      <p:grpSpPr>
        <a:xfrm>
          <a:off x="0" y="0"/>
          <a:ext cx="0" cy="0"/>
          <a:chOff x="0" y="0"/>
          <a:chExt cx="0" cy="0"/>
        </a:xfrm>
      </p:grpSpPr>
      <p:pic>
        <p:nvPicPr>
          <p:cNvPr id="146" name="Google Shape;146;g9830755028_0_25"/>
          <p:cNvPicPr preferRelativeResize="0"/>
          <p:nvPr/>
        </p:nvPicPr>
        <p:blipFill rotWithShape="1">
          <a:blip r:embed="rId3">
            <a:alphaModFix/>
          </a:blip>
          <a:srcRect/>
          <a:stretch/>
        </p:blipFill>
        <p:spPr>
          <a:xfrm>
            <a:off x="0" y="0"/>
            <a:ext cx="12192000" cy="1152000"/>
          </a:xfrm>
          <a:prstGeom prst="rect">
            <a:avLst/>
          </a:prstGeom>
          <a:noFill/>
          <a:ln>
            <a:noFill/>
          </a:ln>
        </p:spPr>
      </p:pic>
      <p:sp>
        <p:nvSpPr>
          <p:cNvPr id="147" name="Google Shape;147;g9830755028_0_25"/>
          <p:cNvSpPr/>
          <p:nvPr/>
        </p:nvSpPr>
        <p:spPr>
          <a:xfrm>
            <a:off x="1067970" y="64652"/>
            <a:ext cx="11285222"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rgbClr val="595959"/>
                </a:solidFill>
                <a:latin typeface="Calibri"/>
                <a:ea typeface="Calibri"/>
                <a:cs typeface="Calibri"/>
                <a:sym typeface="Calibri"/>
              </a:rPr>
              <a:t>6. YOUR DEVELOPMENT – MENTORING, COLLABORATION</a:t>
            </a:r>
            <a:endParaRPr sz="3600" b="0" i="0" u="none" strike="noStrike" cap="none">
              <a:solidFill>
                <a:srgbClr val="595959"/>
              </a:solidFill>
              <a:latin typeface="Calibri"/>
              <a:ea typeface="Calibri"/>
              <a:cs typeface="Calibri"/>
              <a:sym typeface="Calibri"/>
            </a:endParaRPr>
          </a:p>
        </p:txBody>
      </p:sp>
      <p:sp>
        <p:nvSpPr>
          <p:cNvPr id="148" name="Google Shape;148;g9830755028_0_25"/>
          <p:cNvSpPr/>
          <p:nvPr/>
        </p:nvSpPr>
        <p:spPr>
          <a:xfrm>
            <a:off x="290416" y="1181483"/>
            <a:ext cx="5890576"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3600" b="1" i="0" u="none" strike="noStrike" cap="none">
                <a:solidFill>
                  <a:srgbClr val="8296B0"/>
                </a:solidFill>
                <a:latin typeface="Calibri"/>
                <a:ea typeface="Calibri"/>
                <a:cs typeface="Calibri"/>
                <a:sym typeface="Calibri"/>
              </a:rPr>
              <a:t>MENTORING &amp; FLEXIBILITY</a:t>
            </a:r>
            <a:endParaRPr sz="4800" b="1" i="0" u="none" strike="noStrike" cap="none">
              <a:solidFill>
                <a:srgbClr val="8296B0"/>
              </a:solidFill>
              <a:latin typeface="Calibri"/>
              <a:ea typeface="Calibri"/>
              <a:cs typeface="Calibri"/>
              <a:sym typeface="Calibri"/>
            </a:endParaRPr>
          </a:p>
        </p:txBody>
      </p:sp>
      <p:sp>
        <p:nvSpPr>
          <p:cNvPr id="149" name="Google Shape;149;g9830755028_0_25"/>
          <p:cNvSpPr/>
          <p:nvPr/>
        </p:nvSpPr>
        <p:spPr>
          <a:xfrm>
            <a:off x="290415" y="1952381"/>
            <a:ext cx="6022462" cy="120028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b="0" i="0" u="none" strike="noStrike" cap="none">
                <a:solidFill>
                  <a:srgbClr val="595959"/>
                </a:solidFill>
                <a:latin typeface="Calibri"/>
                <a:ea typeface="Calibri"/>
                <a:cs typeface="Calibri"/>
                <a:sym typeface="Calibri"/>
              </a:rPr>
              <a:t>DTI </a:t>
            </a:r>
            <a:r>
              <a:rPr lang="en-GB">
                <a:solidFill>
                  <a:srgbClr val="595959"/>
                </a:solidFill>
                <a:latin typeface="Calibri"/>
                <a:ea typeface="Calibri"/>
                <a:cs typeface="Calibri"/>
                <a:sym typeface="Calibri"/>
              </a:rPr>
              <a:t>promotes</a:t>
            </a:r>
            <a:r>
              <a:rPr lang="en-GB" b="0" i="0" u="none" strike="noStrike" cap="none">
                <a:solidFill>
                  <a:srgbClr val="595959"/>
                </a:solidFill>
                <a:latin typeface="Calibri"/>
                <a:ea typeface="Calibri"/>
                <a:cs typeface="Calibri"/>
                <a:sym typeface="Calibri"/>
              </a:rPr>
              <a:t> </a:t>
            </a:r>
            <a:r>
              <a:rPr lang="en-GB" b="1" i="0" u="none" strike="noStrike" cap="none">
                <a:solidFill>
                  <a:srgbClr val="595959"/>
                </a:solidFill>
                <a:latin typeface="Calibri"/>
                <a:ea typeface="Calibri"/>
                <a:cs typeface="Calibri"/>
                <a:sym typeface="Calibri"/>
              </a:rPr>
              <a:t>flexible</a:t>
            </a:r>
            <a:r>
              <a:rPr lang="en-GB" b="0" i="0" u="none" strike="noStrike" cap="none">
                <a:solidFill>
                  <a:srgbClr val="595959"/>
                </a:solidFill>
                <a:latin typeface="Calibri"/>
                <a:ea typeface="Calibri"/>
                <a:cs typeface="Calibri"/>
                <a:sym typeface="Calibri"/>
              </a:rPr>
              <a:t> </a:t>
            </a:r>
            <a:r>
              <a:rPr lang="en-GB" b="1" i="0" u="none" strike="noStrike" cap="none">
                <a:solidFill>
                  <a:srgbClr val="595959"/>
                </a:solidFill>
                <a:latin typeface="Calibri"/>
                <a:ea typeface="Calibri"/>
                <a:cs typeface="Calibri"/>
                <a:sym typeface="Calibri"/>
              </a:rPr>
              <a:t>working hours</a:t>
            </a:r>
            <a:r>
              <a:rPr lang="en-GB" b="0" i="0" u="none" strike="noStrike" cap="none">
                <a:solidFill>
                  <a:srgbClr val="595959"/>
                </a:solidFill>
                <a:latin typeface="Calibri"/>
                <a:ea typeface="Calibri"/>
                <a:cs typeface="Calibri"/>
                <a:sym typeface="Calibri"/>
              </a:rPr>
              <a:t> and an </a:t>
            </a:r>
            <a:r>
              <a:rPr lang="en-GB">
                <a:solidFill>
                  <a:srgbClr val="595959"/>
                </a:solidFill>
                <a:latin typeface="Calibri"/>
                <a:ea typeface="Calibri"/>
                <a:cs typeface="Calibri"/>
                <a:sym typeface="Calibri"/>
              </a:rPr>
              <a:t>opportunity</a:t>
            </a:r>
            <a:r>
              <a:rPr lang="en-GB" b="0" i="0" u="none" strike="noStrike" cap="none">
                <a:solidFill>
                  <a:srgbClr val="595959"/>
                </a:solidFill>
                <a:latin typeface="Calibri"/>
                <a:ea typeface="Calibri"/>
                <a:cs typeface="Calibri"/>
                <a:sym typeface="Calibri"/>
              </a:rPr>
              <a:t> to plan your work</a:t>
            </a:r>
            <a:r>
              <a:rPr lang="en-GB">
                <a:solidFill>
                  <a:srgbClr val="595959"/>
                </a:solidFill>
                <a:latin typeface="Calibri"/>
                <a:ea typeface="Calibri"/>
                <a:cs typeface="Calibri"/>
                <a:sym typeface="Calibri"/>
              </a:rPr>
              <a:t>load</a:t>
            </a:r>
            <a:r>
              <a:rPr lang="en-GB" b="0" i="0" u="none" strike="noStrike" cap="none">
                <a:solidFill>
                  <a:srgbClr val="595959"/>
                </a:solidFill>
                <a:latin typeface="Calibri"/>
                <a:ea typeface="Calibri"/>
                <a:cs typeface="Calibri"/>
                <a:sym typeface="Calibri"/>
              </a:rPr>
              <a:t> to create a healthy work-life balance</a:t>
            </a:r>
            <a:r>
              <a:rPr lang="en-GB" b="1" i="0" u="none" strike="noStrike" cap="none">
                <a:solidFill>
                  <a:srgbClr val="595959"/>
                </a:solidFill>
                <a:latin typeface="Calibri"/>
                <a:ea typeface="Calibri"/>
                <a:cs typeface="Calibri"/>
                <a:sym typeface="Calibri"/>
              </a:rPr>
              <a:t>.</a:t>
            </a:r>
            <a:r>
              <a:rPr lang="en-GB" b="0" i="0" u="none" strike="noStrike" cap="none">
                <a:solidFill>
                  <a:srgbClr val="595959"/>
                </a:solidFill>
                <a:latin typeface="Calibri"/>
                <a:ea typeface="Calibri"/>
                <a:cs typeface="Calibri"/>
                <a:sym typeface="Calibri"/>
              </a:rPr>
              <a:t> The team consists of</a:t>
            </a:r>
            <a:r>
              <a:rPr lang="en-GB">
                <a:solidFill>
                  <a:srgbClr val="595959"/>
                </a:solidFill>
                <a:latin typeface="Calibri"/>
                <a:ea typeface="Calibri"/>
                <a:cs typeface="Calibri"/>
                <a:sym typeface="Calibri"/>
              </a:rPr>
              <a:t> industrial</a:t>
            </a:r>
            <a:r>
              <a:rPr lang="en-GB" b="0" i="0" u="none" strike="noStrike" cap="none">
                <a:solidFill>
                  <a:srgbClr val="595959"/>
                </a:solidFill>
                <a:latin typeface="Calibri"/>
                <a:ea typeface="Calibri"/>
                <a:cs typeface="Calibri"/>
                <a:sym typeface="Calibri"/>
              </a:rPr>
              <a:t> PhD graduates who are able to provide </a:t>
            </a:r>
            <a:r>
              <a:rPr lang="en-GB" b="1" i="0" u="none" strike="noStrike" cap="none">
                <a:solidFill>
                  <a:srgbClr val="595959"/>
                </a:solidFill>
                <a:latin typeface="Calibri"/>
                <a:ea typeface="Calibri"/>
                <a:cs typeface="Calibri"/>
                <a:sym typeface="Calibri"/>
              </a:rPr>
              <a:t>mentoring</a:t>
            </a:r>
            <a:r>
              <a:rPr lang="en-GB" b="0" i="0" u="none" strike="noStrike" cap="none">
                <a:solidFill>
                  <a:srgbClr val="595959"/>
                </a:solidFill>
                <a:latin typeface="Calibri"/>
                <a:ea typeface="Calibri"/>
                <a:cs typeface="Calibri"/>
                <a:sym typeface="Calibri"/>
              </a:rPr>
              <a:t> and </a:t>
            </a:r>
            <a:r>
              <a:rPr lang="en-GB" b="1" i="0" u="none" strike="noStrike" cap="none">
                <a:solidFill>
                  <a:srgbClr val="595959"/>
                </a:solidFill>
                <a:latin typeface="Calibri"/>
                <a:ea typeface="Calibri"/>
                <a:cs typeface="Calibri"/>
                <a:sym typeface="Calibri"/>
              </a:rPr>
              <a:t>support</a:t>
            </a:r>
            <a:r>
              <a:rPr lang="en-GB" b="0" i="0" u="none" strike="noStrike" cap="none">
                <a:solidFill>
                  <a:srgbClr val="595959"/>
                </a:solidFill>
                <a:latin typeface="Calibri"/>
                <a:ea typeface="Calibri"/>
                <a:cs typeface="Calibri"/>
                <a:sym typeface="Calibri"/>
              </a:rPr>
              <a:t> to for your PhD and overall career development </a:t>
            </a:r>
            <a:r>
              <a:rPr lang="en-GB">
                <a:solidFill>
                  <a:srgbClr val="595959"/>
                </a:solidFill>
                <a:latin typeface="Calibri"/>
                <a:ea typeface="Calibri"/>
                <a:cs typeface="Calibri"/>
                <a:sym typeface="Calibri"/>
              </a:rPr>
              <a:t>from practical experience. </a:t>
            </a:r>
            <a:endParaRPr b="0" i="0" u="none" strike="noStrike" cap="none">
              <a:solidFill>
                <a:srgbClr val="595959"/>
              </a:solidFill>
              <a:latin typeface="Calibri"/>
              <a:ea typeface="Calibri"/>
              <a:cs typeface="Calibri"/>
              <a:sym typeface="Calibri"/>
            </a:endParaRPr>
          </a:p>
        </p:txBody>
      </p:sp>
      <p:sp>
        <p:nvSpPr>
          <p:cNvPr id="150" name="Google Shape;150;g9830755028_0_25"/>
          <p:cNvSpPr/>
          <p:nvPr/>
        </p:nvSpPr>
        <p:spPr>
          <a:xfrm>
            <a:off x="9425225" y="3987500"/>
            <a:ext cx="22359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GB" sz="3600" b="1" i="0" u="none" strike="noStrike" cap="none">
                <a:solidFill>
                  <a:srgbClr val="8296B0"/>
                </a:solidFill>
                <a:latin typeface="Calibri"/>
                <a:ea typeface="Calibri"/>
                <a:cs typeface="Calibri"/>
                <a:sym typeface="Calibri"/>
              </a:rPr>
              <a:t>EXPOSURE</a:t>
            </a:r>
            <a:endParaRPr sz="4800" b="1" i="0" u="none" strike="noStrike" cap="none">
              <a:solidFill>
                <a:srgbClr val="8296B0"/>
              </a:solidFill>
              <a:latin typeface="Calibri"/>
              <a:ea typeface="Calibri"/>
              <a:cs typeface="Calibri"/>
              <a:sym typeface="Calibri"/>
            </a:endParaRPr>
          </a:p>
        </p:txBody>
      </p:sp>
      <p:sp>
        <p:nvSpPr>
          <p:cNvPr id="151" name="Google Shape;151;g9830755028_0_25"/>
          <p:cNvSpPr/>
          <p:nvPr/>
        </p:nvSpPr>
        <p:spPr>
          <a:xfrm>
            <a:off x="5638657" y="4751471"/>
            <a:ext cx="6022500" cy="1200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GB" b="0" i="0" u="none" strike="noStrike" cap="none">
                <a:solidFill>
                  <a:srgbClr val="595959"/>
                </a:solidFill>
                <a:latin typeface="Calibri"/>
                <a:ea typeface="Calibri"/>
                <a:cs typeface="Calibri"/>
                <a:sym typeface="Calibri"/>
              </a:rPr>
              <a:t>All projects will give students the </a:t>
            </a:r>
            <a:r>
              <a:rPr lang="en-GB" b="1" i="0" u="none" strike="noStrike" cap="none">
                <a:solidFill>
                  <a:srgbClr val="595959"/>
                </a:solidFill>
                <a:latin typeface="Calibri"/>
                <a:ea typeface="Calibri"/>
                <a:cs typeface="Calibri"/>
                <a:sym typeface="Calibri"/>
              </a:rPr>
              <a:t>opportunity</a:t>
            </a:r>
            <a:r>
              <a:rPr lang="en-GB" b="0" i="0" u="none" strike="noStrike" cap="none">
                <a:solidFill>
                  <a:srgbClr val="595959"/>
                </a:solidFill>
                <a:latin typeface="Calibri"/>
                <a:ea typeface="Calibri"/>
                <a:cs typeface="Calibri"/>
                <a:sym typeface="Calibri"/>
              </a:rPr>
              <a:t> </a:t>
            </a:r>
            <a:r>
              <a:rPr lang="en-GB" b="1" i="0" u="none" strike="noStrike" cap="none">
                <a:solidFill>
                  <a:srgbClr val="595959"/>
                </a:solidFill>
                <a:latin typeface="Calibri"/>
                <a:ea typeface="Calibri"/>
                <a:cs typeface="Calibri"/>
                <a:sym typeface="Calibri"/>
              </a:rPr>
              <a:t>to</a:t>
            </a:r>
            <a:r>
              <a:rPr lang="en-GB" b="0" i="0" u="none" strike="noStrike" cap="none">
                <a:solidFill>
                  <a:srgbClr val="595959"/>
                </a:solidFill>
                <a:latin typeface="Calibri"/>
                <a:ea typeface="Calibri"/>
                <a:cs typeface="Calibri"/>
                <a:sym typeface="Calibri"/>
              </a:rPr>
              <a:t> </a:t>
            </a:r>
            <a:r>
              <a:rPr lang="en-GB" b="1" i="0" u="none" strike="noStrike" cap="none">
                <a:solidFill>
                  <a:srgbClr val="595959"/>
                </a:solidFill>
                <a:latin typeface="Calibri"/>
                <a:ea typeface="Calibri"/>
                <a:cs typeface="Calibri"/>
                <a:sym typeface="Calibri"/>
              </a:rPr>
              <a:t>work</a:t>
            </a:r>
            <a:r>
              <a:rPr lang="en-GB" b="0" i="0" u="none" strike="noStrike" cap="none">
                <a:solidFill>
                  <a:srgbClr val="595959"/>
                </a:solidFill>
                <a:latin typeface="Calibri"/>
                <a:ea typeface="Calibri"/>
                <a:cs typeface="Calibri"/>
                <a:sym typeface="Calibri"/>
              </a:rPr>
              <a:t> </a:t>
            </a:r>
            <a:r>
              <a:rPr lang="en-GB" b="1" i="0" u="none" strike="noStrike" cap="none">
                <a:solidFill>
                  <a:srgbClr val="595959"/>
                </a:solidFill>
                <a:latin typeface="Calibri"/>
                <a:ea typeface="Calibri"/>
                <a:cs typeface="Calibri"/>
                <a:sym typeface="Calibri"/>
              </a:rPr>
              <a:t>within</a:t>
            </a:r>
            <a:r>
              <a:rPr lang="en-GB" b="0" i="0" u="none" strike="noStrike" cap="none">
                <a:solidFill>
                  <a:srgbClr val="595959"/>
                </a:solidFill>
                <a:latin typeface="Calibri"/>
                <a:ea typeface="Calibri"/>
                <a:cs typeface="Calibri"/>
                <a:sym typeface="Calibri"/>
              </a:rPr>
              <a:t> </a:t>
            </a:r>
            <a:r>
              <a:rPr lang="en-GB" b="1" i="0" u="none" strike="noStrike" cap="none">
                <a:solidFill>
                  <a:srgbClr val="595959"/>
                </a:solidFill>
                <a:latin typeface="Calibri"/>
                <a:ea typeface="Calibri"/>
                <a:cs typeface="Calibri"/>
                <a:sym typeface="Calibri"/>
              </a:rPr>
              <a:t>a collaborative organisation </a:t>
            </a:r>
            <a:r>
              <a:rPr lang="en-GB" b="0" i="0" u="none" strike="noStrike" cap="none">
                <a:solidFill>
                  <a:srgbClr val="595959"/>
                </a:solidFill>
                <a:latin typeface="Calibri"/>
                <a:ea typeface="Calibri"/>
                <a:cs typeface="Calibri"/>
                <a:sym typeface="Calibri"/>
              </a:rPr>
              <a:t>and to experience first hand the direct application of data science techniques to real life industrial problems. On some p</a:t>
            </a:r>
            <a:r>
              <a:rPr lang="en-GB">
                <a:solidFill>
                  <a:srgbClr val="595959"/>
                </a:solidFill>
                <a:latin typeface="Calibri"/>
                <a:ea typeface="Calibri"/>
                <a:cs typeface="Calibri"/>
                <a:sym typeface="Calibri"/>
              </a:rPr>
              <a:t>rojects, students will be able to  work closely with some of our industrial partners in other sectors.</a:t>
            </a:r>
            <a:endParaRPr b="0" i="0" u="none" strike="noStrike" cap="none">
              <a:solidFill>
                <a:srgbClr val="595959"/>
              </a:solidFill>
              <a:latin typeface="Calibri"/>
              <a:ea typeface="Calibri"/>
              <a:cs typeface="Calibri"/>
              <a:sym typeface="Calibri"/>
            </a:endParaRPr>
          </a:p>
        </p:txBody>
      </p:sp>
      <p:pic>
        <p:nvPicPr>
          <p:cNvPr id="152" name="Google Shape;152;g9830755028_0_25" descr="Week 5: How can mentoring help me?: 4 Becoming a mentor - OpenLearn - Open  University - MC_1"/>
          <p:cNvPicPr preferRelativeResize="0"/>
          <p:nvPr/>
        </p:nvPicPr>
        <p:blipFill rotWithShape="1">
          <a:blip r:embed="rId4">
            <a:alphaModFix/>
          </a:blip>
          <a:srcRect/>
          <a:stretch/>
        </p:blipFill>
        <p:spPr>
          <a:xfrm>
            <a:off x="8680197" y="1181483"/>
            <a:ext cx="2980937" cy="2107616"/>
          </a:xfrm>
          <a:prstGeom prst="rect">
            <a:avLst/>
          </a:prstGeom>
          <a:noFill/>
          <a:ln>
            <a:noFill/>
          </a:ln>
        </p:spPr>
      </p:pic>
      <p:pic>
        <p:nvPicPr>
          <p:cNvPr id="153" name="Google Shape;153;g9830755028_0_25" descr="How your employees can benefit from mentorship| Blue at Work from Wellmark"/>
          <p:cNvPicPr preferRelativeResize="0"/>
          <p:nvPr/>
        </p:nvPicPr>
        <p:blipFill rotWithShape="1">
          <a:blip r:embed="rId5">
            <a:alphaModFix/>
          </a:blip>
          <a:srcRect/>
          <a:stretch/>
        </p:blipFill>
        <p:spPr>
          <a:xfrm>
            <a:off x="478763" y="4310656"/>
            <a:ext cx="3122885" cy="208192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1858</Words>
  <Application>Microsoft Office PowerPoint</Application>
  <PresentationFormat>Widescreen</PresentationFormat>
  <Paragraphs>132</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Freeman</dc:creator>
  <cp:lastModifiedBy>Rebecca Ginger</cp:lastModifiedBy>
  <cp:revision>1</cp:revision>
  <dcterms:created xsi:type="dcterms:W3CDTF">2020-09-16T18:05:51Z</dcterms:created>
  <dcterms:modified xsi:type="dcterms:W3CDTF">2021-06-16T08:03:07Z</dcterms:modified>
</cp:coreProperties>
</file>